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1" r:id="rId1"/>
  </p:sldMasterIdLst>
  <p:notesMasterIdLst>
    <p:notesMasterId r:id="rId56"/>
  </p:notesMasterIdLst>
  <p:handoutMasterIdLst>
    <p:handoutMasterId r:id="rId57"/>
  </p:handoutMasterIdLst>
  <p:sldIdLst>
    <p:sldId id="302" r:id="rId2"/>
    <p:sldId id="294" r:id="rId3"/>
    <p:sldId id="292" r:id="rId4"/>
    <p:sldId id="304" r:id="rId5"/>
    <p:sldId id="389" r:id="rId6"/>
    <p:sldId id="390" r:id="rId7"/>
    <p:sldId id="391" r:id="rId8"/>
    <p:sldId id="392" r:id="rId9"/>
    <p:sldId id="393" r:id="rId10"/>
    <p:sldId id="394" r:id="rId11"/>
    <p:sldId id="395" r:id="rId12"/>
    <p:sldId id="397" r:id="rId13"/>
    <p:sldId id="398" r:id="rId14"/>
    <p:sldId id="399" r:id="rId15"/>
    <p:sldId id="400" r:id="rId16"/>
    <p:sldId id="401" r:id="rId17"/>
    <p:sldId id="402" r:id="rId18"/>
    <p:sldId id="403" r:id="rId19"/>
    <p:sldId id="404" r:id="rId20"/>
    <p:sldId id="405" r:id="rId21"/>
    <p:sldId id="406" r:id="rId22"/>
    <p:sldId id="407" r:id="rId23"/>
    <p:sldId id="408" r:id="rId24"/>
    <p:sldId id="409" r:id="rId25"/>
    <p:sldId id="413" r:id="rId26"/>
    <p:sldId id="411" r:id="rId27"/>
    <p:sldId id="412" r:id="rId28"/>
    <p:sldId id="410" r:id="rId29"/>
    <p:sldId id="414" r:id="rId30"/>
    <p:sldId id="415" r:id="rId31"/>
    <p:sldId id="416" r:id="rId32"/>
    <p:sldId id="417" r:id="rId33"/>
    <p:sldId id="418" r:id="rId34"/>
    <p:sldId id="419" r:id="rId35"/>
    <p:sldId id="420" r:id="rId36"/>
    <p:sldId id="421" r:id="rId37"/>
    <p:sldId id="422" r:id="rId38"/>
    <p:sldId id="423" r:id="rId39"/>
    <p:sldId id="424" r:id="rId40"/>
    <p:sldId id="425" r:id="rId41"/>
    <p:sldId id="426" r:id="rId42"/>
    <p:sldId id="427" r:id="rId43"/>
    <p:sldId id="428" r:id="rId44"/>
    <p:sldId id="429" r:id="rId45"/>
    <p:sldId id="430" r:id="rId46"/>
    <p:sldId id="431" r:id="rId47"/>
    <p:sldId id="432" r:id="rId48"/>
    <p:sldId id="433" r:id="rId49"/>
    <p:sldId id="434" r:id="rId50"/>
    <p:sldId id="435" r:id="rId51"/>
    <p:sldId id="436" r:id="rId52"/>
    <p:sldId id="437" r:id="rId53"/>
    <p:sldId id="438" r:id="rId54"/>
    <p:sldId id="387" r:id="rId55"/>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7B1"/>
    <a:srgbClr val="828383"/>
    <a:srgbClr val="005BBB"/>
    <a:srgbClr val="666666"/>
    <a:srgbClr val="4DC3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54"/>
    <p:restoredTop sz="96203"/>
  </p:normalViewPr>
  <p:slideViewPr>
    <p:cSldViewPr snapToGrid="0" snapToObjects="1">
      <p:cViewPr varScale="1">
        <p:scale>
          <a:sx n="124" d="100"/>
          <a:sy n="124" d="100"/>
        </p:scale>
        <p:origin x="352" y="168"/>
      </p:cViewPr>
      <p:guideLst>
        <p:guide orient="horz" pos="2160"/>
        <p:guide pos="3840"/>
      </p:guideLst>
    </p:cSldViewPr>
  </p:slideViewPr>
  <p:outlineViewPr>
    <p:cViewPr>
      <p:scale>
        <a:sx n="33" d="100"/>
        <a:sy n="33" d="100"/>
      </p:scale>
      <p:origin x="0" y="-6064"/>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90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1D33A1-6D17-2C4C-B4C2-C83DB37352CC}" type="datetimeFigureOut">
              <a:rPr lang="en-US" smtClean="0">
                <a:latin typeface="Arial" charset="0"/>
              </a:rPr>
              <a:t>3/1/21</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59171E-5108-1245-8B63-E8B205C9AF87}"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967542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fld id="{5B96CA4F-2197-CC40-B4FC-798A937A9DC6}" type="datetimeFigureOut">
              <a:rPr lang="en-US" smtClean="0"/>
              <a:pPr/>
              <a:t>3/1/21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charset="0"/>
              </a:defRPr>
            </a:lvl1pPr>
          </a:lstStyle>
          <a:p>
            <a:fld id="{02322656-8894-1544-92AA-01B3CF5E6182}" type="slidenum">
              <a:rPr lang="en-US" smtClean="0"/>
              <a:pPr/>
              <a:t>‹#›</a:t>
            </a:fld>
            <a:endParaRPr lang="en-US" dirty="0"/>
          </a:p>
        </p:txBody>
      </p:sp>
    </p:spTree>
    <p:extLst>
      <p:ext uri="{BB962C8B-B14F-4D97-AF65-F5344CB8AC3E}">
        <p14:creationId xmlns:p14="http://schemas.microsoft.com/office/powerpoint/2010/main" val="70275049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charset="0"/>
        <a:ea typeface="+mn-ea"/>
        <a:cs typeface="+mn-cs"/>
      </a:defRPr>
    </a:lvl1pPr>
    <a:lvl2pPr marL="609585" algn="l" defTabSz="1219170" rtl="0" eaLnBrk="1" latinLnBrk="0" hangingPunct="1">
      <a:defRPr sz="1600" kern="1200">
        <a:solidFill>
          <a:schemeClr val="tx1"/>
        </a:solidFill>
        <a:latin typeface="Arial" charset="0"/>
        <a:ea typeface="+mn-ea"/>
        <a:cs typeface="+mn-cs"/>
      </a:defRPr>
    </a:lvl2pPr>
    <a:lvl3pPr marL="1219170" algn="l" defTabSz="1219170" rtl="0" eaLnBrk="1" latinLnBrk="0" hangingPunct="1">
      <a:defRPr sz="1600" kern="1200">
        <a:solidFill>
          <a:schemeClr val="tx1"/>
        </a:solidFill>
        <a:latin typeface="Arial" charset="0"/>
        <a:ea typeface="+mn-ea"/>
        <a:cs typeface="+mn-cs"/>
      </a:defRPr>
    </a:lvl3pPr>
    <a:lvl4pPr marL="1828754" algn="l" defTabSz="1219170" rtl="0" eaLnBrk="1" latinLnBrk="0" hangingPunct="1">
      <a:defRPr sz="1600" kern="1200">
        <a:solidFill>
          <a:schemeClr val="tx1"/>
        </a:solidFill>
        <a:latin typeface="Arial" charset="0"/>
        <a:ea typeface="+mn-ea"/>
        <a:cs typeface="+mn-cs"/>
      </a:defRPr>
    </a:lvl4pPr>
    <a:lvl5pPr marL="2438339" algn="l" defTabSz="1219170" rtl="0" eaLnBrk="1" latinLnBrk="0" hangingPunct="1">
      <a:defRPr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a:t>
            </a:fld>
            <a:endParaRPr lang="en-US" dirty="0"/>
          </a:p>
        </p:txBody>
      </p:sp>
    </p:spTree>
    <p:extLst>
      <p:ext uri="{BB962C8B-B14F-4D97-AF65-F5344CB8AC3E}">
        <p14:creationId xmlns:p14="http://schemas.microsoft.com/office/powerpoint/2010/main" val="225022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11</a:t>
            </a:fld>
            <a:endParaRPr lang="en-US" dirty="0"/>
          </a:p>
        </p:txBody>
      </p:sp>
    </p:spTree>
    <p:extLst>
      <p:ext uri="{BB962C8B-B14F-4D97-AF65-F5344CB8AC3E}">
        <p14:creationId xmlns:p14="http://schemas.microsoft.com/office/powerpoint/2010/main" val="1376636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12</a:t>
            </a:fld>
            <a:endParaRPr lang="en-US" dirty="0"/>
          </a:p>
        </p:txBody>
      </p:sp>
    </p:spTree>
    <p:extLst>
      <p:ext uri="{BB962C8B-B14F-4D97-AF65-F5344CB8AC3E}">
        <p14:creationId xmlns:p14="http://schemas.microsoft.com/office/powerpoint/2010/main" val="250942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13</a:t>
            </a:fld>
            <a:endParaRPr lang="en-US" dirty="0"/>
          </a:p>
        </p:txBody>
      </p:sp>
    </p:spTree>
    <p:extLst>
      <p:ext uri="{BB962C8B-B14F-4D97-AF65-F5344CB8AC3E}">
        <p14:creationId xmlns:p14="http://schemas.microsoft.com/office/powerpoint/2010/main" val="3635048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14</a:t>
            </a:fld>
            <a:endParaRPr lang="en-US" dirty="0"/>
          </a:p>
        </p:txBody>
      </p:sp>
    </p:spTree>
    <p:extLst>
      <p:ext uri="{BB962C8B-B14F-4D97-AF65-F5344CB8AC3E}">
        <p14:creationId xmlns:p14="http://schemas.microsoft.com/office/powerpoint/2010/main" val="701594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15</a:t>
            </a:fld>
            <a:endParaRPr lang="en-US" dirty="0"/>
          </a:p>
        </p:txBody>
      </p:sp>
    </p:spTree>
    <p:extLst>
      <p:ext uri="{BB962C8B-B14F-4D97-AF65-F5344CB8AC3E}">
        <p14:creationId xmlns:p14="http://schemas.microsoft.com/office/powerpoint/2010/main" val="745959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16</a:t>
            </a:fld>
            <a:endParaRPr lang="en-US" dirty="0"/>
          </a:p>
        </p:txBody>
      </p:sp>
    </p:spTree>
    <p:extLst>
      <p:ext uri="{BB962C8B-B14F-4D97-AF65-F5344CB8AC3E}">
        <p14:creationId xmlns:p14="http://schemas.microsoft.com/office/powerpoint/2010/main" val="3356022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17</a:t>
            </a:fld>
            <a:endParaRPr lang="en-US" dirty="0"/>
          </a:p>
        </p:txBody>
      </p:sp>
    </p:spTree>
    <p:extLst>
      <p:ext uri="{BB962C8B-B14F-4D97-AF65-F5344CB8AC3E}">
        <p14:creationId xmlns:p14="http://schemas.microsoft.com/office/powerpoint/2010/main" val="1979423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18</a:t>
            </a:fld>
            <a:endParaRPr lang="en-US" dirty="0"/>
          </a:p>
        </p:txBody>
      </p:sp>
    </p:spTree>
    <p:extLst>
      <p:ext uri="{BB962C8B-B14F-4D97-AF65-F5344CB8AC3E}">
        <p14:creationId xmlns:p14="http://schemas.microsoft.com/office/powerpoint/2010/main" val="3130622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19</a:t>
            </a:fld>
            <a:endParaRPr lang="en-US" dirty="0"/>
          </a:p>
        </p:txBody>
      </p:sp>
    </p:spTree>
    <p:extLst>
      <p:ext uri="{BB962C8B-B14F-4D97-AF65-F5344CB8AC3E}">
        <p14:creationId xmlns:p14="http://schemas.microsoft.com/office/powerpoint/2010/main" val="344491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20</a:t>
            </a:fld>
            <a:endParaRPr lang="en-US" dirty="0"/>
          </a:p>
        </p:txBody>
      </p:sp>
    </p:spTree>
    <p:extLst>
      <p:ext uri="{BB962C8B-B14F-4D97-AF65-F5344CB8AC3E}">
        <p14:creationId xmlns:p14="http://schemas.microsoft.com/office/powerpoint/2010/main" val="860248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a:t>
            </a:fld>
            <a:endParaRPr lang="en-US" dirty="0"/>
          </a:p>
        </p:txBody>
      </p:sp>
    </p:spTree>
    <p:extLst>
      <p:ext uri="{BB962C8B-B14F-4D97-AF65-F5344CB8AC3E}">
        <p14:creationId xmlns:p14="http://schemas.microsoft.com/office/powerpoint/2010/main" val="162218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21</a:t>
            </a:fld>
            <a:endParaRPr lang="en-US" dirty="0"/>
          </a:p>
        </p:txBody>
      </p:sp>
    </p:spTree>
    <p:extLst>
      <p:ext uri="{BB962C8B-B14F-4D97-AF65-F5344CB8AC3E}">
        <p14:creationId xmlns:p14="http://schemas.microsoft.com/office/powerpoint/2010/main" val="291596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Some organizations (typically those that haven’t yet learned the importance of having a business person as the day-to-day engaged product owner) might ask an IT person to handle the day-to-day product owner responsibilities. I will review the issues with this approach when I discuss the concept of a product owner team later in this chapter.</a:t>
            </a:r>
          </a:p>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22</a:t>
            </a:fld>
            <a:endParaRPr lang="en-US" dirty="0"/>
          </a:p>
        </p:txBody>
      </p:sp>
    </p:spTree>
    <p:extLst>
      <p:ext uri="{BB962C8B-B14F-4D97-AF65-F5344CB8AC3E}">
        <p14:creationId xmlns:p14="http://schemas.microsoft.com/office/powerpoint/2010/main" val="185413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Scrum practitioners have hotly debated whether or not the product owner role is really just the Scrum (and agile) renaming of the product manager role. Some believe the two roles are synonymous. Others advocate that the product owner role is larger than the product manager role. And, of course, still others argue that the product manager role is larger.</a:t>
            </a:r>
          </a:p>
        </p:txBody>
      </p:sp>
      <p:sp>
        <p:nvSpPr>
          <p:cNvPr id="4" name="Slide Number Placeholder 3"/>
          <p:cNvSpPr>
            <a:spLocks noGrp="1"/>
          </p:cNvSpPr>
          <p:nvPr>
            <p:ph type="sldNum" sz="quarter" idx="10"/>
          </p:nvPr>
        </p:nvSpPr>
        <p:spPr/>
        <p:txBody>
          <a:bodyPr/>
          <a:lstStyle/>
          <a:p>
            <a:fld id="{02322656-8894-1544-92AA-01B3CF5E6182}" type="slidenum">
              <a:rPr lang="en-US" smtClean="0"/>
              <a:pPr/>
              <a:t>23</a:t>
            </a:fld>
            <a:endParaRPr lang="en-US" dirty="0"/>
          </a:p>
        </p:txBody>
      </p:sp>
    </p:spTree>
    <p:extLst>
      <p:ext uri="{BB962C8B-B14F-4D97-AF65-F5344CB8AC3E}">
        <p14:creationId xmlns:p14="http://schemas.microsoft.com/office/powerpoint/2010/main" val="2814225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product owner role gets complicated if company A and company B enter into a traditional fixed-price development contract. In that case company B will almost certainly feel that it should be fulfilling most of the product owner responsibilities because it has assumed the risk of a fixed-price contract. In reality, though, company A, as the actual customer, should fill the product owner role. A more appropriate contract would have company A leasing the high-performance development team and ScrumMaster from company B and company A providing the product owner.</a:t>
            </a:r>
          </a:p>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24</a:t>
            </a:fld>
            <a:endParaRPr lang="en-US" dirty="0"/>
          </a:p>
        </p:txBody>
      </p:sp>
    </p:spTree>
    <p:extLst>
      <p:ext uri="{BB962C8B-B14F-4D97-AF65-F5344CB8AC3E}">
        <p14:creationId xmlns:p14="http://schemas.microsoft.com/office/powerpoint/2010/main" val="325955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In the figure, there are three business-oriented feature teams that create features that are valuable to the end users. Each feature team has its own product owner focused on that team’s features. Each of these feature teams also leverages the work of a component team that provides them with an asset necessary to complete their features. The component team needs a product owner who can prioritize and oversee the development of the various component-level requests being made by the feature teams. The component team’s product owner is likely to be more technically oriented than the product owners of the feature teams.</a:t>
            </a:r>
          </a:p>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25</a:t>
            </a:fld>
            <a:endParaRPr lang="en-US" dirty="0"/>
          </a:p>
        </p:txBody>
      </p:sp>
    </p:spTree>
    <p:extLst>
      <p:ext uri="{BB962C8B-B14F-4D97-AF65-F5344CB8AC3E}">
        <p14:creationId xmlns:p14="http://schemas.microsoft.com/office/powerpoint/2010/main" val="1692526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26</a:t>
            </a:fld>
            <a:endParaRPr lang="en-US" dirty="0"/>
          </a:p>
        </p:txBody>
      </p:sp>
    </p:spTree>
    <p:extLst>
      <p:ext uri="{BB962C8B-B14F-4D97-AF65-F5344CB8AC3E}">
        <p14:creationId xmlns:p14="http://schemas.microsoft.com/office/powerpoint/2010/main" val="987445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27</a:t>
            </a:fld>
            <a:endParaRPr lang="en-US" dirty="0"/>
          </a:p>
        </p:txBody>
      </p:sp>
    </p:spTree>
    <p:extLst>
      <p:ext uri="{BB962C8B-B14F-4D97-AF65-F5344CB8AC3E}">
        <p14:creationId xmlns:p14="http://schemas.microsoft.com/office/powerpoint/2010/main" val="2927175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28</a:t>
            </a:fld>
            <a:endParaRPr lang="en-US" dirty="0"/>
          </a:p>
        </p:txBody>
      </p:sp>
    </p:spTree>
    <p:extLst>
      <p:ext uri="{BB962C8B-B14F-4D97-AF65-F5344CB8AC3E}">
        <p14:creationId xmlns:p14="http://schemas.microsoft.com/office/powerpoint/2010/main" val="1295319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29</a:t>
            </a:fld>
            <a:endParaRPr lang="en-US" dirty="0"/>
          </a:p>
        </p:txBody>
      </p:sp>
    </p:spTree>
    <p:extLst>
      <p:ext uri="{BB962C8B-B14F-4D97-AF65-F5344CB8AC3E}">
        <p14:creationId xmlns:p14="http://schemas.microsoft.com/office/powerpoint/2010/main" val="1258181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31</a:t>
            </a:fld>
            <a:endParaRPr lang="en-US" dirty="0"/>
          </a:p>
        </p:txBody>
      </p:sp>
    </p:spTree>
    <p:extLst>
      <p:ext uri="{BB962C8B-B14F-4D97-AF65-F5344CB8AC3E}">
        <p14:creationId xmlns:p14="http://schemas.microsoft.com/office/powerpoint/2010/main" val="1904571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a:t>
            </a:fld>
            <a:endParaRPr lang="en-US" dirty="0"/>
          </a:p>
        </p:txBody>
      </p:sp>
    </p:spTree>
    <p:extLst>
      <p:ext uri="{BB962C8B-B14F-4D97-AF65-F5344CB8AC3E}">
        <p14:creationId xmlns:p14="http://schemas.microsoft.com/office/powerpoint/2010/main" val="3935078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32</a:t>
            </a:fld>
            <a:endParaRPr lang="en-US" dirty="0"/>
          </a:p>
        </p:txBody>
      </p:sp>
    </p:spTree>
    <p:extLst>
      <p:ext uri="{BB962C8B-B14F-4D97-AF65-F5344CB8AC3E}">
        <p14:creationId xmlns:p14="http://schemas.microsoft.com/office/powerpoint/2010/main" val="2199037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33</a:t>
            </a:fld>
            <a:endParaRPr lang="en-US" dirty="0"/>
          </a:p>
        </p:txBody>
      </p:sp>
    </p:spTree>
    <p:extLst>
      <p:ext uri="{BB962C8B-B14F-4D97-AF65-F5344CB8AC3E}">
        <p14:creationId xmlns:p14="http://schemas.microsoft.com/office/powerpoint/2010/main" val="8323111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ScrumMaster coaches a new product owner by helping him understand and perform his product owner responsibilities. Once the ScrumMaster helps the product owner get established in his role, she provides him with ongoing assistance for activities such as grooming the product backlog. Furthermore, in keeping with the sports team analogy, the ScrumMaster’s relationship with the product owner is very much like a sports team coach’s main role with the team’s owner: help the owner maximize business outcomes using Scrum, manage expectations, make sure the owner is providing the team with what it needs, and listen to the owner’s complaints and requests for change and translate those into actionable improvements for the team.</a:t>
            </a:r>
          </a:p>
        </p:txBody>
      </p:sp>
      <p:sp>
        <p:nvSpPr>
          <p:cNvPr id="4" name="Slide Number Placeholder 3"/>
          <p:cNvSpPr>
            <a:spLocks noGrp="1"/>
          </p:cNvSpPr>
          <p:nvPr>
            <p:ph type="sldNum" sz="quarter" idx="10"/>
          </p:nvPr>
        </p:nvSpPr>
        <p:spPr/>
        <p:txBody>
          <a:bodyPr/>
          <a:lstStyle/>
          <a:p>
            <a:fld id="{02322656-8894-1544-92AA-01B3CF5E6182}" type="slidenum">
              <a:rPr lang="en-US" smtClean="0"/>
              <a:pPr/>
              <a:t>34</a:t>
            </a:fld>
            <a:endParaRPr lang="en-US" dirty="0"/>
          </a:p>
        </p:txBody>
      </p:sp>
    </p:spTree>
    <p:extLst>
      <p:ext uri="{BB962C8B-B14F-4D97-AF65-F5344CB8AC3E}">
        <p14:creationId xmlns:p14="http://schemas.microsoft.com/office/powerpoint/2010/main" val="3623606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35</a:t>
            </a:fld>
            <a:endParaRPr lang="en-US" dirty="0"/>
          </a:p>
        </p:txBody>
      </p:sp>
    </p:spTree>
    <p:extLst>
      <p:ext uri="{BB962C8B-B14F-4D97-AF65-F5344CB8AC3E}">
        <p14:creationId xmlns:p14="http://schemas.microsoft.com/office/powerpoint/2010/main" val="2104585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36</a:t>
            </a:fld>
            <a:endParaRPr lang="en-US" dirty="0"/>
          </a:p>
        </p:txBody>
      </p:sp>
    </p:spTree>
    <p:extLst>
      <p:ext uri="{BB962C8B-B14F-4D97-AF65-F5344CB8AC3E}">
        <p14:creationId xmlns:p14="http://schemas.microsoft.com/office/powerpoint/2010/main" val="61124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37</a:t>
            </a:fld>
            <a:endParaRPr lang="en-US" dirty="0"/>
          </a:p>
        </p:txBody>
      </p:sp>
    </p:spTree>
    <p:extLst>
      <p:ext uri="{BB962C8B-B14F-4D97-AF65-F5344CB8AC3E}">
        <p14:creationId xmlns:p14="http://schemas.microsoft.com/office/powerpoint/2010/main" val="12977836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38</a:t>
            </a:fld>
            <a:endParaRPr lang="en-US" dirty="0"/>
          </a:p>
        </p:txBody>
      </p:sp>
    </p:spTree>
    <p:extLst>
      <p:ext uri="{BB962C8B-B14F-4D97-AF65-F5344CB8AC3E}">
        <p14:creationId xmlns:p14="http://schemas.microsoft.com/office/powerpoint/2010/main" val="14369048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39</a:t>
            </a:fld>
            <a:endParaRPr lang="en-US" dirty="0"/>
          </a:p>
        </p:txBody>
      </p:sp>
    </p:spTree>
    <p:extLst>
      <p:ext uri="{BB962C8B-B14F-4D97-AF65-F5344CB8AC3E}">
        <p14:creationId xmlns:p14="http://schemas.microsoft.com/office/powerpoint/2010/main" val="3586834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40</a:t>
            </a:fld>
            <a:endParaRPr lang="en-US" dirty="0"/>
          </a:p>
        </p:txBody>
      </p:sp>
    </p:spTree>
    <p:extLst>
      <p:ext uri="{BB962C8B-B14F-4D97-AF65-F5344CB8AC3E}">
        <p14:creationId xmlns:p14="http://schemas.microsoft.com/office/powerpoint/2010/main" val="38700058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41</a:t>
            </a:fld>
            <a:endParaRPr lang="en-US" dirty="0"/>
          </a:p>
        </p:txBody>
      </p:sp>
    </p:spTree>
    <p:extLst>
      <p:ext uri="{BB962C8B-B14F-4D97-AF65-F5344CB8AC3E}">
        <p14:creationId xmlns:p14="http://schemas.microsoft.com/office/powerpoint/2010/main" val="2870235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a:t>
            </a:fld>
            <a:endParaRPr lang="en-US" dirty="0"/>
          </a:p>
        </p:txBody>
      </p:sp>
    </p:spTree>
    <p:extLst>
      <p:ext uri="{BB962C8B-B14F-4D97-AF65-F5344CB8AC3E}">
        <p14:creationId xmlns:p14="http://schemas.microsoft.com/office/powerpoint/2010/main" val="16163057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0" u="sng" kern="1200" dirty="0">
                <a:solidFill>
                  <a:schemeClr val="tx1"/>
                </a:solidFill>
                <a:effectLst/>
                <a:latin typeface="Arial" charset="0"/>
                <a:ea typeface="+mn-ea"/>
                <a:cs typeface="+mn-cs"/>
              </a:rPr>
              <a:t>Socratic Questioning </a:t>
            </a:r>
          </a:p>
          <a:p>
            <a:endParaRPr lang="en-US" sz="1600" b="0" i="0" kern="1200" dirty="0">
              <a:solidFill>
                <a:schemeClr val="tx1"/>
              </a:solidFill>
              <a:effectLst/>
              <a:latin typeface="Arial" charset="0"/>
              <a:ea typeface="+mn-ea"/>
              <a:cs typeface="+mn-cs"/>
            </a:endParaRPr>
          </a:p>
          <a:p>
            <a:r>
              <a:rPr lang="en-US" sz="1600" b="0" i="0" kern="1200" dirty="0">
                <a:solidFill>
                  <a:schemeClr val="tx1"/>
                </a:solidFill>
                <a:effectLst/>
                <a:latin typeface="Arial" charset="0"/>
                <a:ea typeface="+mn-ea"/>
                <a:cs typeface="+mn-cs"/>
              </a:rPr>
              <a:t>Questions of Clarification </a:t>
            </a:r>
          </a:p>
          <a:p>
            <a:r>
              <a:rPr lang="en-US" sz="1600" b="0" i="0" kern="1200" dirty="0">
                <a:solidFill>
                  <a:schemeClr val="tx1"/>
                </a:solidFill>
                <a:effectLst/>
                <a:latin typeface="Arial" charset="0"/>
                <a:ea typeface="+mn-ea"/>
                <a:cs typeface="+mn-cs"/>
              </a:rPr>
              <a:t>• What is your main point? </a:t>
            </a:r>
          </a:p>
          <a:p>
            <a:r>
              <a:rPr lang="en-US" sz="1600" b="0" i="0" kern="1200" dirty="0">
                <a:solidFill>
                  <a:schemeClr val="tx1"/>
                </a:solidFill>
                <a:effectLst/>
                <a:latin typeface="Arial" charset="0"/>
                <a:ea typeface="+mn-ea"/>
                <a:cs typeface="+mn-cs"/>
              </a:rPr>
              <a:t>• Can you give me an example? </a:t>
            </a:r>
          </a:p>
          <a:p>
            <a:r>
              <a:rPr lang="en-US" sz="1600" b="0" i="0" kern="1200" dirty="0">
                <a:solidFill>
                  <a:schemeClr val="tx1"/>
                </a:solidFill>
                <a:effectLst/>
                <a:latin typeface="Arial" charset="0"/>
                <a:ea typeface="+mn-ea"/>
                <a:cs typeface="+mn-cs"/>
              </a:rPr>
              <a:t>• What is the source of that idea or information? </a:t>
            </a:r>
          </a:p>
          <a:p>
            <a:r>
              <a:rPr lang="en-US" sz="1600" b="0" i="0" kern="1200" dirty="0">
                <a:solidFill>
                  <a:schemeClr val="tx1"/>
                </a:solidFill>
                <a:effectLst/>
                <a:latin typeface="Arial" charset="0"/>
                <a:ea typeface="+mn-ea"/>
                <a:cs typeface="+mn-cs"/>
              </a:rPr>
              <a:t>• Can you </a:t>
            </a:r>
            <a:r>
              <a:rPr lang="en-US" sz="1600" b="0" i="0" kern="1200" dirty="0" err="1">
                <a:solidFill>
                  <a:schemeClr val="tx1"/>
                </a:solidFill>
                <a:effectLst/>
                <a:latin typeface="Arial" charset="0"/>
                <a:ea typeface="+mn-ea"/>
                <a:cs typeface="+mn-cs"/>
              </a:rPr>
              <a:t>summarise</a:t>
            </a:r>
            <a:r>
              <a:rPr lang="en-US" sz="1600" b="0" i="0" kern="1200" dirty="0">
                <a:solidFill>
                  <a:schemeClr val="tx1"/>
                </a:solidFill>
                <a:effectLst/>
                <a:latin typeface="Arial" charset="0"/>
                <a:ea typeface="+mn-ea"/>
                <a:cs typeface="+mn-cs"/>
              </a:rPr>
              <a:t> what we discussed? </a:t>
            </a:r>
          </a:p>
          <a:p>
            <a:endParaRPr lang="en-US" sz="1600" b="0" i="0" kern="1200" dirty="0">
              <a:solidFill>
                <a:schemeClr val="tx1"/>
              </a:solidFill>
              <a:effectLst/>
              <a:latin typeface="Arial" charset="0"/>
              <a:ea typeface="+mn-ea"/>
              <a:cs typeface="+mn-cs"/>
            </a:endParaRPr>
          </a:p>
          <a:p>
            <a:r>
              <a:rPr lang="en-US" sz="1600" b="0" i="0" kern="1200" dirty="0">
                <a:solidFill>
                  <a:schemeClr val="tx1"/>
                </a:solidFill>
                <a:effectLst/>
                <a:latin typeface="Arial" charset="0"/>
                <a:ea typeface="+mn-ea"/>
                <a:cs typeface="+mn-cs"/>
              </a:rPr>
              <a:t>Questions that Probe Assumptions </a:t>
            </a:r>
          </a:p>
          <a:p>
            <a:r>
              <a:rPr lang="en-US" sz="1600" b="0" i="0" kern="1200" dirty="0">
                <a:solidFill>
                  <a:schemeClr val="tx1"/>
                </a:solidFill>
                <a:effectLst/>
                <a:latin typeface="Arial" charset="0"/>
                <a:ea typeface="+mn-ea"/>
                <a:cs typeface="+mn-cs"/>
              </a:rPr>
              <a:t>• What are you assuming? </a:t>
            </a:r>
          </a:p>
          <a:p>
            <a:r>
              <a:rPr lang="en-US" sz="1600" b="0" i="0" kern="1200" dirty="0">
                <a:solidFill>
                  <a:schemeClr val="tx1"/>
                </a:solidFill>
                <a:effectLst/>
                <a:latin typeface="Arial" charset="0"/>
                <a:ea typeface="+mn-ea"/>
                <a:cs typeface="+mn-cs"/>
              </a:rPr>
              <a:t>• How would you support your assumptions? </a:t>
            </a:r>
          </a:p>
          <a:p>
            <a:endParaRPr lang="en-US" sz="1600" b="0" i="0" kern="1200" dirty="0">
              <a:solidFill>
                <a:schemeClr val="tx1"/>
              </a:solidFill>
              <a:effectLst/>
              <a:latin typeface="Arial" charset="0"/>
              <a:ea typeface="+mn-ea"/>
              <a:cs typeface="+mn-cs"/>
            </a:endParaRPr>
          </a:p>
          <a:p>
            <a:r>
              <a:rPr lang="en-US" sz="1600" b="0" i="0" kern="1200" dirty="0">
                <a:solidFill>
                  <a:schemeClr val="tx1"/>
                </a:solidFill>
                <a:effectLst/>
                <a:latin typeface="Arial" charset="0"/>
                <a:ea typeface="+mn-ea"/>
                <a:cs typeface="+mn-cs"/>
              </a:rPr>
              <a:t>Questions that Probe Reasons and Evidence </a:t>
            </a:r>
          </a:p>
          <a:p>
            <a:r>
              <a:rPr lang="en-US" sz="1600" b="0" i="0" kern="1200" dirty="0">
                <a:solidFill>
                  <a:schemeClr val="tx1"/>
                </a:solidFill>
                <a:effectLst/>
                <a:latin typeface="Arial" charset="0"/>
                <a:ea typeface="+mn-ea"/>
                <a:cs typeface="+mn-cs"/>
              </a:rPr>
              <a:t>• What did you observe in the demonstration / experiment? </a:t>
            </a:r>
          </a:p>
          <a:p>
            <a:r>
              <a:rPr lang="en-US" sz="1600" b="0" i="0" kern="1200" dirty="0">
                <a:solidFill>
                  <a:schemeClr val="tx1"/>
                </a:solidFill>
                <a:effectLst/>
                <a:latin typeface="Arial" charset="0"/>
                <a:ea typeface="+mn-ea"/>
                <a:cs typeface="+mn-cs"/>
              </a:rPr>
              <a:t>• What evidence supports your hypothesis? </a:t>
            </a:r>
          </a:p>
          <a:p>
            <a:endParaRPr lang="en-US" sz="1600" b="0" i="0" kern="1200" dirty="0">
              <a:solidFill>
                <a:schemeClr val="tx1"/>
              </a:solidFill>
              <a:effectLst/>
              <a:latin typeface="Arial" charset="0"/>
              <a:ea typeface="+mn-ea"/>
              <a:cs typeface="+mn-cs"/>
            </a:endParaRPr>
          </a:p>
          <a:p>
            <a:r>
              <a:rPr lang="en-US" sz="1600" b="0" i="0" kern="1200" dirty="0">
                <a:solidFill>
                  <a:schemeClr val="tx1"/>
                </a:solidFill>
                <a:effectLst/>
                <a:latin typeface="Arial" charset="0"/>
                <a:ea typeface="+mn-ea"/>
                <a:cs typeface="+mn-cs"/>
              </a:rPr>
              <a:t>Questions that Probe Implications and Consequences </a:t>
            </a:r>
          </a:p>
          <a:p>
            <a:r>
              <a:rPr lang="en-US" sz="1600" b="0" i="0" kern="1200" dirty="0">
                <a:solidFill>
                  <a:schemeClr val="tx1"/>
                </a:solidFill>
                <a:effectLst/>
                <a:latin typeface="Arial" charset="0"/>
                <a:ea typeface="+mn-ea"/>
                <a:cs typeface="+mn-cs"/>
              </a:rPr>
              <a:t>• What effect would that have? </a:t>
            </a:r>
          </a:p>
          <a:p>
            <a:r>
              <a:rPr lang="en-US" sz="1600" b="0" i="0" kern="1200" dirty="0">
                <a:solidFill>
                  <a:schemeClr val="tx1"/>
                </a:solidFill>
                <a:effectLst/>
                <a:latin typeface="Arial" charset="0"/>
                <a:ea typeface="+mn-ea"/>
                <a:cs typeface="+mn-cs"/>
              </a:rPr>
              <a:t>• What could you </a:t>
            </a:r>
            <a:r>
              <a:rPr lang="en-US" sz="1600" b="0" i="0" kern="1200" dirty="0" err="1">
                <a:solidFill>
                  <a:schemeClr val="tx1"/>
                </a:solidFill>
                <a:effectLst/>
                <a:latin typeface="Arial" charset="0"/>
                <a:ea typeface="+mn-ea"/>
                <a:cs typeface="+mn-cs"/>
              </a:rPr>
              <a:t>generalise</a:t>
            </a:r>
            <a:r>
              <a:rPr lang="en-US" sz="1600" b="0" i="0" kern="1200" dirty="0">
                <a:solidFill>
                  <a:schemeClr val="tx1"/>
                </a:solidFill>
                <a:effectLst/>
                <a:latin typeface="Arial" charset="0"/>
                <a:ea typeface="+mn-ea"/>
                <a:cs typeface="+mn-cs"/>
              </a:rPr>
              <a:t> from this observation? </a:t>
            </a:r>
          </a:p>
          <a:p>
            <a:r>
              <a:rPr lang="en-US" sz="1600" b="0" i="0" kern="1200" dirty="0">
                <a:solidFill>
                  <a:schemeClr val="tx1"/>
                </a:solidFill>
                <a:effectLst/>
                <a:latin typeface="Arial" charset="0"/>
                <a:ea typeface="+mn-ea"/>
                <a:cs typeface="+mn-cs"/>
              </a:rPr>
              <a:t>• What does that remind you of? </a:t>
            </a:r>
          </a:p>
          <a:p>
            <a:r>
              <a:rPr lang="en-US" sz="1600" b="0" i="0" kern="1200" dirty="0">
                <a:solidFill>
                  <a:schemeClr val="tx1"/>
                </a:solidFill>
                <a:effectLst/>
                <a:latin typeface="Arial" charset="0"/>
                <a:ea typeface="+mn-ea"/>
                <a:cs typeface="+mn-cs"/>
              </a:rPr>
              <a:t>• What do you predict will happen next?</a:t>
            </a:r>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42</a:t>
            </a:fld>
            <a:endParaRPr lang="en-US" dirty="0"/>
          </a:p>
        </p:txBody>
      </p:sp>
    </p:spTree>
    <p:extLst>
      <p:ext uri="{BB962C8B-B14F-4D97-AF65-F5344CB8AC3E}">
        <p14:creationId xmlns:p14="http://schemas.microsoft.com/office/powerpoint/2010/main" val="3661565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43</a:t>
            </a:fld>
            <a:endParaRPr lang="en-US" dirty="0"/>
          </a:p>
        </p:txBody>
      </p:sp>
    </p:spTree>
    <p:extLst>
      <p:ext uri="{BB962C8B-B14F-4D97-AF65-F5344CB8AC3E}">
        <p14:creationId xmlns:p14="http://schemas.microsoft.com/office/powerpoint/2010/main" val="1985193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44</a:t>
            </a:fld>
            <a:endParaRPr lang="en-US" dirty="0"/>
          </a:p>
        </p:txBody>
      </p:sp>
    </p:spTree>
    <p:extLst>
      <p:ext uri="{BB962C8B-B14F-4D97-AF65-F5344CB8AC3E}">
        <p14:creationId xmlns:p14="http://schemas.microsoft.com/office/powerpoint/2010/main" val="27480933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common analogy is that the ScrumMaster acts like a sheepdog, guarding the flock from wolves that might try to attack. In our context wolves could be organizational impediments or people with differing agendas. </a:t>
            </a:r>
          </a:p>
          <a:p>
            <a:endParaRPr lang="en-US" sz="2000" dirty="0"/>
          </a:p>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45</a:t>
            </a:fld>
            <a:endParaRPr lang="en-US" dirty="0"/>
          </a:p>
        </p:txBody>
      </p:sp>
    </p:spTree>
    <p:extLst>
      <p:ext uri="{BB962C8B-B14F-4D97-AF65-F5344CB8AC3E}">
        <p14:creationId xmlns:p14="http://schemas.microsoft.com/office/powerpoint/2010/main" val="17240650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46</a:t>
            </a:fld>
            <a:endParaRPr lang="en-US" dirty="0"/>
          </a:p>
        </p:txBody>
      </p:sp>
    </p:spTree>
    <p:extLst>
      <p:ext uri="{BB962C8B-B14F-4D97-AF65-F5344CB8AC3E}">
        <p14:creationId xmlns:p14="http://schemas.microsoft.com/office/powerpoint/2010/main" val="15834347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47</a:t>
            </a:fld>
            <a:endParaRPr lang="en-US" dirty="0"/>
          </a:p>
        </p:txBody>
      </p:sp>
    </p:spTree>
    <p:extLst>
      <p:ext uri="{BB962C8B-B14F-4D97-AF65-F5344CB8AC3E}">
        <p14:creationId xmlns:p14="http://schemas.microsoft.com/office/powerpoint/2010/main" val="6602873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48</a:t>
            </a:fld>
            <a:endParaRPr lang="en-US" dirty="0"/>
          </a:p>
        </p:txBody>
      </p:sp>
    </p:spTree>
    <p:extLst>
      <p:ext uri="{BB962C8B-B14F-4D97-AF65-F5344CB8AC3E}">
        <p14:creationId xmlns:p14="http://schemas.microsoft.com/office/powerpoint/2010/main" val="36765225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49</a:t>
            </a:fld>
            <a:endParaRPr lang="en-US" dirty="0"/>
          </a:p>
        </p:txBody>
      </p:sp>
    </p:spTree>
    <p:extLst>
      <p:ext uri="{BB962C8B-B14F-4D97-AF65-F5344CB8AC3E}">
        <p14:creationId xmlns:p14="http://schemas.microsoft.com/office/powerpoint/2010/main" val="18282183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50</a:t>
            </a:fld>
            <a:endParaRPr lang="en-US" dirty="0"/>
          </a:p>
        </p:txBody>
      </p:sp>
    </p:spTree>
    <p:extLst>
      <p:ext uri="{BB962C8B-B14F-4D97-AF65-F5344CB8AC3E}">
        <p14:creationId xmlns:p14="http://schemas.microsoft.com/office/powerpoint/2010/main" val="2221653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51</a:t>
            </a:fld>
            <a:endParaRPr lang="en-US" dirty="0"/>
          </a:p>
        </p:txBody>
      </p:sp>
    </p:spTree>
    <p:extLst>
      <p:ext uri="{BB962C8B-B14F-4D97-AF65-F5344CB8AC3E}">
        <p14:creationId xmlns:p14="http://schemas.microsoft.com/office/powerpoint/2010/main" val="1723196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6</a:t>
            </a:fld>
            <a:endParaRPr lang="en-US" dirty="0"/>
          </a:p>
        </p:txBody>
      </p:sp>
    </p:spTree>
    <p:extLst>
      <p:ext uri="{BB962C8B-B14F-4D97-AF65-F5344CB8AC3E}">
        <p14:creationId xmlns:p14="http://schemas.microsoft.com/office/powerpoint/2010/main" val="2311755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52</a:t>
            </a:fld>
            <a:endParaRPr lang="en-US" dirty="0"/>
          </a:p>
        </p:txBody>
      </p:sp>
    </p:spTree>
    <p:extLst>
      <p:ext uri="{BB962C8B-B14F-4D97-AF65-F5344CB8AC3E}">
        <p14:creationId xmlns:p14="http://schemas.microsoft.com/office/powerpoint/2010/main" val="7731650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53</a:t>
            </a:fld>
            <a:endParaRPr lang="en-US" dirty="0"/>
          </a:p>
        </p:txBody>
      </p:sp>
    </p:spTree>
    <p:extLst>
      <p:ext uri="{BB962C8B-B14F-4D97-AF65-F5344CB8AC3E}">
        <p14:creationId xmlns:p14="http://schemas.microsoft.com/office/powerpoint/2010/main" val="34128865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54</a:t>
            </a:fld>
            <a:endParaRPr lang="en-US" dirty="0"/>
          </a:p>
        </p:txBody>
      </p:sp>
    </p:spTree>
    <p:extLst>
      <p:ext uri="{BB962C8B-B14F-4D97-AF65-F5344CB8AC3E}">
        <p14:creationId xmlns:p14="http://schemas.microsoft.com/office/powerpoint/2010/main" val="1568409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7</a:t>
            </a:fld>
            <a:endParaRPr lang="en-US" dirty="0"/>
          </a:p>
        </p:txBody>
      </p:sp>
    </p:spTree>
    <p:extLst>
      <p:ext uri="{BB962C8B-B14F-4D97-AF65-F5344CB8AC3E}">
        <p14:creationId xmlns:p14="http://schemas.microsoft.com/office/powerpoint/2010/main" val="2936722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8</a:t>
            </a:fld>
            <a:endParaRPr lang="en-US" dirty="0"/>
          </a:p>
        </p:txBody>
      </p:sp>
    </p:spTree>
    <p:extLst>
      <p:ext uri="{BB962C8B-B14F-4D97-AF65-F5344CB8AC3E}">
        <p14:creationId xmlns:p14="http://schemas.microsoft.com/office/powerpoint/2010/main" val="4134090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9</a:t>
            </a:fld>
            <a:endParaRPr lang="en-US" dirty="0"/>
          </a:p>
        </p:txBody>
      </p:sp>
    </p:spTree>
    <p:extLst>
      <p:ext uri="{BB962C8B-B14F-4D97-AF65-F5344CB8AC3E}">
        <p14:creationId xmlns:p14="http://schemas.microsoft.com/office/powerpoint/2010/main" val="2556956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10</a:t>
            </a:fld>
            <a:endParaRPr lang="en-US" dirty="0"/>
          </a:p>
        </p:txBody>
      </p:sp>
    </p:spTree>
    <p:extLst>
      <p:ext uri="{BB962C8B-B14F-4D97-AF65-F5344CB8AC3E}">
        <p14:creationId xmlns:p14="http://schemas.microsoft.com/office/powerpoint/2010/main" val="34045118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88950" cy="6857998"/>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rgbClr val="828383"/>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rgbClr val="005BBB"/>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School-of-Management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097" y="5579498"/>
            <a:ext cx="4215429" cy="1162876"/>
          </a:xfrm>
          <a:prstGeom prst="rect">
            <a:avLst/>
          </a:prstGeom>
        </p:spPr>
      </p:pic>
      <p:sp>
        <p:nvSpPr>
          <p:cNvPr id="6" name="TextBox 5">
            <a:extLst>
              <a:ext uri="{FF2B5EF4-FFF2-40B4-BE49-F238E27FC236}">
                <a16:creationId xmlns:a16="http://schemas.microsoft.com/office/drawing/2014/main" id="{280470B7-69FD-5445-BD11-7021C0FE11B4}"/>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811521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1" name="Picture Placeholder 2"/>
          <p:cNvSpPr>
            <a:spLocks noGrp="1" noChangeAspect="1"/>
          </p:cNvSpPr>
          <p:nvPr>
            <p:ph type="pic" idx="13"/>
          </p:nvPr>
        </p:nvSpPr>
        <p:spPr>
          <a:xfrm>
            <a:off x="5473699" y="1143001"/>
            <a:ext cx="6718301" cy="2855295"/>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7" name="Picture Placeholder 2"/>
          <p:cNvSpPr>
            <a:spLocks noGrp="1" noChangeAspect="1"/>
          </p:cNvSpPr>
          <p:nvPr>
            <p:ph type="pic" idx="14"/>
          </p:nvPr>
        </p:nvSpPr>
        <p:spPr>
          <a:xfrm>
            <a:off x="5473699" y="3998296"/>
            <a:ext cx="3429001"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9" name="Picture Placeholder 2"/>
          <p:cNvSpPr>
            <a:spLocks noGrp="1" noChangeAspect="1"/>
          </p:cNvSpPr>
          <p:nvPr>
            <p:ph type="pic" idx="15"/>
          </p:nvPr>
        </p:nvSpPr>
        <p:spPr>
          <a:xfrm>
            <a:off x="8902701" y="3998296"/>
            <a:ext cx="3289300"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10"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8"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p>
            <a:r>
              <a:rPr lang="en-US" dirty="0"/>
              <a:t>Click to </a:t>
            </a:r>
            <a:r>
              <a:rPr lang="en-US"/>
              <a:t>edit title</a:t>
            </a:r>
            <a:endParaRPr lang="en-US" dirty="0"/>
          </a:p>
        </p:txBody>
      </p:sp>
    </p:spTree>
    <p:extLst>
      <p:ext uri="{BB962C8B-B14F-4D97-AF65-F5344CB8AC3E}">
        <p14:creationId xmlns:p14="http://schemas.microsoft.com/office/powerpoint/2010/main" val="1787271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3" name="Picture Placeholder 2"/>
          <p:cNvSpPr>
            <a:spLocks noGrp="1" noChangeAspect="1"/>
          </p:cNvSpPr>
          <p:nvPr>
            <p:ph type="pic" idx="13"/>
          </p:nvPr>
        </p:nvSpPr>
        <p:spPr>
          <a:xfrm>
            <a:off x="0" y="1143001"/>
            <a:ext cx="121920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Tree>
    <p:extLst>
      <p:ext uri="{BB962C8B-B14F-4D97-AF65-F5344CB8AC3E}">
        <p14:creationId xmlns:p14="http://schemas.microsoft.com/office/powerpoint/2010/main" val="784519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12188952" cy="6857999"/>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chemeClr val="bg1"/>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School-of-Management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4261" y="5576302"/>
            <a:ext cx="4223265" cy="1165039"/>
          </a:xfrm>
          <a:prstGeom prst="rect">
            <a:avLst/>
          </a:prstGeom>
        </p:spPr>
      </p:pic>
      <p:sp>
        <p:nvSpPr>
          <p:cNvPr id="6" name="TextBox 5">
            <a:extLst>
              <a:ext uri="{FF2B5EF4-FFF2-40B4-BE49-F238E27FC236}">
                <a16:creationId xmlns:a16="http://schemas.microsoft.com/office/drawing/2014/main" id="{BA0F3B41-1B59-FD45-B462-5C9C98306501}"/>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505879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9"/>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rgbClr val="005BBB"/>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rgbClr val="828383"/>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School-of-Management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0372" y="-27384"/>
            <a:ext cx="3486864" cy="961893"/>
          </a:xfrm>
          <a:prstGeom prst="rect">
            <a:avLst/>
          </a:prstGeom>
        </p:spPr>
      </p:pic>
      <p:sp>
        <p:nvSpPr>
          <p:cNvPr id="8" name="TextBox 7">
            <a:extLst>
              <a:ext uri="{FF2B5EF4-FFF2-40B4-BE49-F238E27FC236}">
                <a16:creationId xmlns:a16="http://schemas.microsoft.com/office/drawing/2014/main" id="{0A06DAA0-2792-F74E-9619-02885FF81266}"/>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75046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chemeClr val="bg1"/>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School-of-Management_white.png"/>
          <p:cNvPicPr>
            <a:picLocks noChangeAspect="1"/>
          </p:cNvPicPr>
          <p:nvPr userDrawn="1"/>
        </p:nvPicPr>
        <p:blipFill rotWithShape="1">
          <a:blip r:embed="rId3">
            <a:extLst>
              <a:ext uri="{28A0092B-C50C-407E-A947-70E740481C1C}">
                <a14:useLocalDpi xmlns:a14="http://schemas.microsoft.com/office/drawing/2010/main" val="0"/>
              </a:ext>
            </a:extLst>
          </a:blip>
          <a:srcRect l="6339" t="19819" r="7510" b="24227"/>
          <a:stretch/>
        </p:blipFill>
        <p:spPr>
          <a:xfrm>
            <a:off x="381540" y="162905"/>
            <a:ext cx="3007929" cy="538910"/>
          </a:xfrm>
          <a:prstGeom prst="rect">
            <a:avLst/>
          </a:prstGeom>
        </p:spPr>
      </p:pic>
    </p:spTree>
    <p:extLst>
      <p:ext uri="{BB962C8B-B14F-4D97-AF65-F5344CB8AC3E}">
        <p14:creationId xmlns:p14="http://schemas.microsoft.com/office/powerpoint/2010/main" val="851996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69468" y="2189263"/>
            <a:ext cx="6402832" cy="3790483"/>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366897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566928" y="2185416"/>
            <a:ext cx="4179753" cy="3511409"/>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p:txBody>
      </p:sp>
      <p:sp>
        <p:nvSpPr>
          <p:cNvPr id="13" name="Text Placeholder 2"/>
          <p:cNvSpPr>
            <a:spLocks noGrp="1"/>
          </p:cNvSpPr>
          <p:nvPr>
            <p:ph type="body" idx="11" hasCustomPrompt="1"/>
          </p:nvPr>
        </p:nvSpPr>
        <p:spPr>
          <a:xfrm>
            <a:off x="5029200" y="2185416"/>
            <a:ext cx="4179753" cy="3511409"/>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convallis </a:t>
            </a:r>
            <a:r>
              <a:rPr lang="en-US" dirty="0" err="1"/>
              <a:t>velit</a:t>
            </a:r>
            <a:r>
              <a:rPr lang="en-US" dirty="0"/>
              <a:t> vitae cursus.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61855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566928" y="2185416"/>
            <a:ext cx="8557757" cy="3732425"/>
          </a:xfrm>
          <a:prstGeom prst="rect">
            <a:avLst/>
          </a:prstGeom>
        </p:spPr>
        <p:txBody>
          <a:bodyPr lIns="182880" rIns="182880">
            <a:noAutofit/>
          </a:bodyPr>
          <a:lstStyle>
            <a:lvl1pPr marL="457200" marR="0" indent="-406400" algn="l" defTabSz="914400" rtl="0" eaLnBrk="1" fontAlgn="auto" latinLnBrk="0" hangingPunct="1">
              <a:lnSpc>
                <a:spcPts val="2600"/>
              </a:lnSpc>
              <a:spcBef>
                <a:spcPts val="1000"/>
              </a:spcBef>
              <a:spcAft>
                <a:spcPts val="0"/>
              </a:spcAft>
              <a:buClr>
                <a:srgbClr val="005BBB"/>
              </a:buClr>
              <a:buSzPct val="109000"/>
              <a:buFont typeface="Arial" charset="0"/>
              <a:buChar char="•"/>
              <a:tabLst/>
              <a:defRPr sz="20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a:t>Justo et neque odio facilisis turpis </a:t>
            </a:r>
            <a:r>
              <a:rPr lang="en-US" dirty="0" err="1"/>
              <a:t>sodales</a:t>
            </a:r>
            <a:r>
              <a:rPr lang="en-US" dirty="0"/>
              <a:t> placerat.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baseline="0"/>
            </a:lvl1pPr>
          </a:lstStyle>
          <a:p>
            <a:r>
              <a:rPr lang="en-US" dirty="0"/>
              <a:t>Click to edit title</a:t>
            </a:r>
          </a:p>
        </p:txBody>
      </p:sp>
    </p:spTree>
    <p:extLst>
      <p:ext uri="{BB962C8B-B14F-4D97-AF65-F5344CB8AC3E}">
        <p14:creationId xmlns:p14="http://schemas.microsoft.com/office/powerpoint/2010/main" val="30740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 3 level Bullet List">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566928" y="2185416"/>
            <a:ext cx="9678987" cy="3848100"/>
          </a:xfrm>
          <a:prstGeom prst="rect">
            <a:avLst/>
          </a:prstGeom>
        </p:spPr>
        <p:txBody>
          <a:bodyPr/>
          <a:lstStyle>
            <a:lvl1pPr marL="0" indent="0">
              <a:lnSpc>
                <a:spcPts val="2300"/>
              </a:lnSpc>
              <a:buClr>
                <a:srgbClr val="005BBB"/>
              </a:buClr>
              <a:buFontTx/>
              <a:buNone/>
              <a:defRPr sz="1700" b="1">
                <a:solidFill>
                  <a:srgbClr val="005BBB"/>
                </a:solidFill>
                <a:latin typeface="Arial" charset="0"/>
                <a:ea typeface="Arial" charset="0"/>
                <a:cs typeface="Arial" charset="0"/>
              </a:defRPr>
            </a:lvl1pPr>
            <a:lvl2pPr marL="736600" indent="-279400">
              <a:lnSpc>
                <a:spcPts val="2300"/>
              </a:lnSpc>
              <a:buClr>
                <a:srgbClr val="005BBB"/>
              </a:buClr>
              <a:buFont typeface="Arial" charset="0"/>
              <a:buChar char="•"/>
              <a:tabLst/>
              <a:defRPr sz="2000">
                <a:solidFill>
                  <a:srgbClr val="828383"/>
                </a:solidFill>
                <a:latin typeface="Arial" charset="0"/>
                <a:ea typeface="Arial" charset="0"/>
                <a:cs typeface="Arial" charset="0"/>
              </a:defRPr>
            </a:lvl2pPr>
            <a:lvl3pPr marL="1143000" marR="0" indent="-228600" algn="l" defTabSz="914400" rtl="0" eaLnBrk="1" fontAlgn="auto" latinLnBrk="0" hangingPunct="1">
              <a:lnSpc>
                <a:spcPts val="2300"/>
              </a:lnSpc>
              <a:spcBef>
                <a:spcPts val="500"/>
              </a:spcBef>
              <a:spcAft>
                <a:spcPts val="0"/>
              </a:spcAft>
              <a:buClr>
                <a:srgbClr val="005BBB"/>
              </a:buClr>
              <a:buSzTx/>
              <a:buFont typeface="LucidaGrande" charset="0"/>
              <a:buChar char="-"/>
              <a:tabLst>
                <a:tab pos="1143000" algn="l"/>
              </a:tabLst>
              <a:defRPr sz="2000">
                <a:solidFill>
                  <a:srgbClr val="828383"/>
                </a:solidFill>
                <a:latin typeface="Arial" charset="0"/>
                <a:ea typeface="Arial" charset="0"/>
                <a:cs typeface="Arial"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549412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5473700" y="1143001"/>
            <a:ext cx="6718300" cy="5718174"/>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8"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
        <p:nvSpPr>
          <p:cNvPr id="7" name="Picture Placeholder 2"/>
          <p:cNvSpPr>
            <a:spLocks noGrp="1" noChangeAspect="1"/>
          </p:cNvSpPr>
          <p:nvPr>
            <p:ph type="pic" idx="14"/>
          </p:nvPr>
        </p:nvSpPr>
        <p:spPr>
          <a:xfrm>
            <a:off x="5626100" y="1295401"/>
            <a:ext cx="67183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Tree>
    <p:extLst>
      <p:ext uri="{BB962C8B-B14F-4D97-AF65-F5344CB8AC3E}">
        <p14:creationId xmlns:p14="http://schemas.microsoft.com/office/powerpoint/2010/main" val="1748040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68638" y="0"/>
            <a:ext cx="116960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2400" dirty="0">
                <a:latin typeface="Arial" charset="0"/>
              </a:rPr>
              <a:t>‘-</a:t>
            </a:r>
          </a:p>
        </p:txBody>
      </p:sp>
      <p:sp>
        <p:nvSpPr>
          <p:cNvPr id="8" name="Title 1"/>
          <p:cNvSpPr txBox="1">
            <a:spLocks/>
          </p:cNvSpPr>
          <p:nvPr userDrawn="1"/>
        </p:nvSpPr>
        <p:spPr>
          <a:xfrm>
            <a:off x="2045778" y="1023929"/>
            <a:ext cx="8557756" cy="1402691"/>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sz="4800" dirty="0">
              <a:latin typeface="Georgia" charset="0"/>
              <a:ea typeface="Georgia" charset="0"/>
              <a:cs typeface="Georgia" charset="0"/>
            </a:endParaRPr>
          </a:p>
        </p:txBody>
      </p:sp>
      <p:sp>
        <p:nvSpPr>
          <p:cNvPr id="9" name="Text Placeholder 2"/>
          <p:cNvSpPr txBox="1">
            <a:spLocks/>
          </p:cNvSpPr>
          <p:nvPr userDrawn="1"/>
        </p:nvSpPr>
        <p:spPr>
          <a:xfrm>
            <a:off x="2045778" y="2555888"/>
            <a:ext cx="8557756" cy="3078205"/>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sz="1600" dirty="0">
              <a:latin typeface="Arial" charset="0"/>
              <a:ea typeface="Arial" charset="0"/>
              <a:cs typeface="Arial" charset="0"/>
            </a:endParaRPr>
          </a:p>
        </p:txBody>
      </p:sp>
      <p:pic>
        <p:nvPicPr>
          <p:cNvPr id="14" name="Picture 1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12" name="Text Placeholder 11"/>
          <p:cNvSpPr>
            <a:spLocks noGrp="1"/>
          </p:cNvSpPr>
          <p:nvPr>
            <p:ph type="body" idx="1"/>
          </p:nvPr>
        </p:nvSpPr>
        <p:spPr>
          <a:xfrm>
            <a:off x="566928" y="2320111"/>
            <a:ext cx="10515600" cy="38133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Placeholder 12"/>
          <p:cNvSpPr>
            <a:spLocks noGrp="1"/>
          </p:cNvSpPr>
          <p:nvPr>
            <p:ph type="title"/>
          </p:nvPr>
        </p:nvSpPr>
        <p:spPr>
          <a:xfrm>
            <a:off x="566928" y="1316736"/>
            <a:ext cx="10515600" cy="868430"/>
          </a:xfrm>
          <a:prstGeom prst="rect">
            <a:avLst/>
          </a:prstGeom>
        </p:spPr>
        <p:txBody>
          <a:bodyPr vert="horz" lIns="91440" tIns="45720" rIns="91440" bIns="45720" rtlCol="0" anchor="b">
            <a:normAutofit/>
          </a:bodyPr>
          <a:lstStyle/>
          <a:p>
            <a:r>
              <a:rPr lang="en-US" dirty="0"/>
              <a:t>Click to edit title</a:t>
            </a:r>
          </a:p>
        </p:txBody>
      </p:sp>
      <p:sp>
        <p:nvSpPr>
          <p:cNvPr id="11" name="Slide Number Placeholder 6"/>
          <p:cNvSpPr txBox="1">
            <a:spLocks/>
          </p:cNvSpPr>
          <p:nvPr userDrawn="1"/>
        </p:nvSpPr>
        <p:spPr>
          <a:xfrm>
            <a:off x="10255504" y="6240989"/>
            <a:ext cx="725424" cy="534516"/>
          </a:xfrm>
          <a:prstGeom prst="rect">
            <a:avLst/>
          </a:prstGeom>
        </p:spPr>
        <p:txBody>
          <a:bodyPr vert="horz" lIns="121920" tIns="60960" rIns="121920" bIns="6096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600" b="1" smtClean="0">
                <a:solidFill>
                  <a:srgbClr val="828383"/>
                </a:solidFill>
                <a:latin typeface="Arial" charset="0"/>
                <a:ea typeface="Arial" charset="0"/>
                <a:cs typeface="Arial" charset="0"/>
              </a:rPr>
              <a:pPr/>
              <a:t>‹#›</a:t>
            </a:fld>
            <a:endParaRPr lang="en-US" sz="1600" b="1" dirty="0">
              <a:solidFill>
                <a:srgbClr val="828383"/>
              </a:solidFill>
              <a:latin typeface="Arial" charset="0"/>
              <a:ea typeface="Arial" charset="0"/>
              <a:cs typeface="Arial" charset="0"/>
            </a:endParaRPr>
          </a:p>
        </p:txBody>
      </p:sp>
      <p:pic>
        <p:nvPicPr>
          <p:cNvPr id="16" name="Picture 15" descr="School-of-Management_RGB.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8090" y="-27384"/>
            <a:ext cx="3486864" cy="961893"/>
          </a:xfrm>
          <a:prstGeom prst="rect">
            <a:avLst/>
          </a:prstGeom>
        </p:spPr>
      </p:pic>
      <p:sp>
        <p:nvSpPr>
          <p:cNvPr id="10" name="TextBox 9">
            <a:extLst>
              <a:ext uri="{FF2B5EF4-FFF2-40B4-BE49-F238E27FC236}">
                <a16:creationId xmlns:a16="http://schemas.microsoft.com/office/drawing/2014/main" id="{668555F8-5E95-8940-97D5-33F72FECC90F}"/>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538035647"/>
      </p:ext>
    </p:extLst>
  </p:cSld>
  <p:clrMap bg1="lt1" tx1="dk1" bg2="lt2" tx2="dk2" accent1="accent1" accent2="accent2" accent3="accent3" accent4="accent4" accent5="accent5" accent6="accent6" hlink="hlink" folHlink="folHlink"/>
  <p:sldLayoutIdLst>
    <p:sldLayoutId id="2147483908" r:id="rId1"/>
    <p:sldLayoutId id="2147483896" r:id="rId2"/>
    <p:sldLayoutId id="2147483894" r:id="rId3"/>
    <p:sldLayoutId id="2147483909" r:id="rId4"/>
    <p:sldLayoutId id="2147483895" r:id="rId5"/>
    <p:sldLayoutId id="2147483897" r:id="rId6"/>
    <p:sldLayoutId id="2147483907" r:id="rId7"/>
    <p:sldLayoutId id="2147483898" r:id="rId8"/>
    <p:sldLayoutId id="2147483900" r:id="rId9"/>
    <p:sldLayoutId id="2147483906" r:id="rId10"/>
    <p:sldLayoutId id="2147483902" r:id="rId11"/>
  </p:sldLayoutIdLst>
  <p:hf hdr="0" dt="0"/>
  <p:txStyles>
    <p:title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p:titleStyle>
    <p:bodyStyle>
      <a:lvl1pPr marL="228600" indent="-228600" algn="l" defTabSz="914400" rtl="0" eaLnBrk="1" latinLnBrk="0" hangingPunct="1">
        <a:lnSpc>
          <a:spcPct val="90000"/>
        </a:lnSpc>
        <a:spcBef>
          <a:spcPts val="1000"/>
        </a:spcBef>
        <a:buClr>
          <a:srgbClr val="005BBB"/>
        </a:buClr>
        <a:buFont typeface="Arial" panose="020B0604020202020204" pitchFamily="34" charset="0"/>
        <a:buChar char="•"/>
        <a:defRPr sz="2000" kern="1200" baseline="0">
          <a:solidFill>
            <a:srgbClr val="828383"/>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5BBB"/>
        </a:buClr>
        <a:buFont typeface="Arial" panose="020B0604020202020204" pitchFamily="34" charset="0"/>
        <a:buChar char="•"/>
        <a:defRPr sz="2000" kern="1200" baseline="0">
          <a:solidFill>
            <a:srgbClr val="828383"/>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5BBB"/>
        </a:buClr>
        <a:buFont typeface="LucidaGrande" charset="0"/>
        <a:buChar char="-"/>
        <a:defRPr sz="1800" kern="1200" baseline="0">
          <a:solidFill>
            <a:srgbClr val="828383"/>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0">
          <p15:clr>
            <a:srgbClr val="F26B43"/>
          </p15:clr>
        </p15:guide>
        <p15:guide id="2" pos="416">
          <p15:clr>
            <a:srgbClr val="F26B43"/>
          </p15:clr>
        </p15:guide>
        <p15:guide id="3" orient="horz" pos="4016">
          <p15:clr>
            <a:srgbClr val="F26B43"/>
          </p15:clr>
        </p15:guide>
        <p15:guide id="4" pos="7392">
          <p15:clr>
            <a:srgbClr val="F26B43"/>
          </p15:clr>
        </p15:guide>
        <p15:guide id="5" pos="288">
          <p15:clr>
            <a:srgbClr val="F26B43"/>
          </p15:clr>
        </p15:guide>
        <p15:guide id="6" pos="4464">
          <p15:clr>
            <a:srgbClr val="F26B43"/>
          </p15:clr>
        </p15:guide>
        <p15:guide id="7" pos="4704">
          <p15:clr>
            <a:srgbClr val="F26B43"/>
          </p15:clr>
        </p15:guide>
        <p15:guide id="8" pos="4512">
          <p15:clr>
            <a:srgbClr val="F26B43"/>
          </p15:clr>
        </p15:guide>
        <p15:guide id="9" orient="horz" pos="1848">
          <p15:clr>
            <a:srgbClr val="F26B43"/>
          </p15:clr>
        </p15:guide>
        <p15:guide id="10" orient="horz" pos="1896">
          <p15:clr>
            <a:srgbClr val="F26B43"/>
          </p15:clr>
        </p15:guide>
        <p15:guide id="11" orient="horz" pos="2880">
          <p15:clr>
            <a:srgbClr val="F26B43"/>
          </p15:clr>
        </p15:guide>
        <p15:guide id="12" orient="horz" pos="28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2400" dirty="0">
                <a:solidFill>
                  <a:schemeClr val="tx1">
                    <a:lumMod val="50000"/>
                  </a:schemeClr>
                </a:solidFill>
              </a:rPr>
              <a:t>Week 5 – March 1</a:t>
            </a:r>
            <a:r>
              <a:rPr lang="en-US" sz="2400" baseline="30000" dirty="0">
                <a:solidFill>
                  <a:schemeClr val="tx1">
                    <a:lumMod val="50000"/>
                  </a:schemeClr>
                </a:solidFill>
              </a:rPr>
              <a:t>st</a:t>
            </a:r>
            <a:r>
              <a:rPr lang="en-US" sz="2400" dirty="0">
                <a:solidFill>
                  <a:schemeClr val="tx1">
                    <a:lumMod val="50000"/>
                  </a:schemeClr>
                </a:solidFill>
              </a:rPr>
              <a:t> </a:t>
            </a:r>
          </a:p>
        </p:txBody>
      </p:sp>
      <p:sp>
        <p:nvSpPr>
          <p:cNvPr id="3" name="Title 2"/>
          <p:cNvSpPr>
            <a:spLocks noGrp="1"/>
          </p:cNvSpPr>
          <p:nvPr>
            <p:ph type="ctrTitle"/>
          </p:nvPr>
        </p:nvSpPr>
        <p:spPr/>
        <p:txBody>
          <a:bodyPr>
            <a:normAutofit/>
          </a:bodyPr>
          <a:lstStyle/>
          <a:p>
            <a:r>
              <a:rPr lang="en-US" sz="4400" dirty="0"/>
              <a:t>MGS 425 </a:t>
            </a:r>
            <a:r>
              <a:rPr lang="en-US" sz="4400"/>
              <a:t>(S1S</a:t>
            </a:r>
            <a:r>
              <a:rPr lang="en-US" sz="4400" dirty="0"/>
              <a:t>)</a:t>
            </a:r>
            <a:br>
              <a:rPr lang="en-US" sz="4400" dirty="0"/>
            </a:br>
            <a:r>
              <a:rPr lang="en-US" sz="4400" dirty="0"/>
              <a:t>Management of it projects</a:t>
            </a:r>
          </a:p>
        </p:txBody>
      </p:sp>
    </p:spTree>
    <p:extLst>
      <p:ext uri="{BB962C8B-B14F-4D97-AF65-F5344CB8AC3E}">
        <p14:creationId xmlns:p14="http://schemas.microsoft.com/office/powerpoint/2010/main" val="1736673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5362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Groom the Product Backlog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2000250"/>
            <a:ext cx="10551086" cy="4135008"/>
          </a:xfrm>
        </p:spPr>
        <p:txBody>
          <a:bodyPr/>
          <a:lstStyle/>
          <a:p>
            <a:pPr marL="342900" indent="-342900">
              <a:lnSpc>
                <a:spcPct val="100000"/>
              </a:lnSpc>
              <a:spcBef>
                <a:spcPts val="400"/>
              </a:spcBef>
              <a:buFont typeface="Arial" panose="020B0604020202020204" pitchFamily="34" charset="0"/>
              <a:buChar char="•"/>
            </a:pPr>
            <a:r>
              <a:rPr lang="en-US" sz="2200" dirty="0"/>
              <a:t>The product owner oversees the grooming of the product backlog, which includes creating and refining, estimating, and prioritizing product backlog items.</a:t>
            </a:r>
          </a:p>
          <a:p>
            <a:pPr marL="342900" indent="-342900">
              <a:lnSpc>
                <a:spcPct val="100000"/>
              </a:lnSpc>
              <a:spcBef>
                <a:spcPts val="400"/>
              </a:spcBef>
              <a:buFont typeface="Arial" panose="020B0604020202020204" pitchFamily="34" charset="0"/>
              <a:buChar char="•"/>
            </a:pPr>
            <a:r>
              <a:rPr lang="en-US" sz="2200" dirty="0"/>
              <a:t>The product owner doesn’t personally perform all of the grooming work. For example, he might not write all of the product backlog items; others might contribute them. </a:t>
            </a:r>
          </a:p>
          <a:p>
            <a:pPr marL="342900" indent="-342900">
              <a:lnSpc>
                <a:spcPct val="100000"/>
              </a:lnSpc>
              <a:spcBef>
                <a:spcPts val="400"/>
              </a:spcBef>
              <a:buFont typeface="Arial" panose="020B0604020202020204" pitchFamily="34" charset="0"/>
              <a:buChar char="•"/>
            </a:pPr>
            <a:r>
              <a:rPr lang="en-US" sz="2200" dirty="0"/>
              <a:t>The product owner also doesn’t estimate the items (the development team does that) but is available for questions and clarification during estimation. </a:t>
            </a:r>
          </a:p>
          <a:p>
            <a:pPr marL="342900" indent="-342900">
              <a:lnSpc>
                <a:spcPct val="100000"/>
              </a:lnSpc>
              <a:spcBef>
                <a:spcPts val="400"/>
              </a:spcBef>
              <a:buFont typeface="Arial" panose="020B0604020202020204" pitchFamily="34" charset="0"/>
              <a:buChar char="•"/>
            </a:pPr>
            <a:r>
              <a:rPr lang="en-US" sz="2200" dirty="0"/>
              <a:t>The product owner is, however, ultimately responsible for making sure that the grooming activities take place in a way that promotes the smooth flow of delivered value.</a:t>
            </a:r>
          </a:p>
        </p:txBody>
      </p:sp>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100887" cy="485698"/>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a:t>Product Owner – Principal Responsibilities </a:t>
            </a:r>
            <a:endParaRPr lang="en-US" dirty="0"/>
          </a:p>
        </p:txBody>
      </p:sp>
    </p:spTree>
    <p:extLst>
      <p:ext uri="{BB962C8B-B14F-4D97-AF65-F5344CB8AC3E}">
        <p14:creationId xmlns:p14="http://schemas.microsoft.com/office/powerpoint/2010/main" val="4233685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53621"/>
            <a:ext cx="9802890"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Define Acceptance Criteria and Verify That They Are Met</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2000249"/>
            <a:ext cx="10551086" cy="4314825"/>
          </a:xfrm>
        </p:spPr>
        <p:txBody>
          <a:bodyPr/>
          <a:lstStyle/>
          <a:p>
            <a:pPr marL="342900" indent="-342900">
              <a:lnSpc>
                <a:spcPct val="100000"/>
              </a:lnSpc>
              <a:spcBef>
                <a:spcPts val="400"/>
              </a:spcBef>
              <a:buFont typeface="Arial" panose="020B0604020202020204" pitchFamily="34" charset="0"/>
              <a:buChar char="•"/>
            </a:pPr>
            <a:r>
              <a:rPr lang="en-US" sz="2200" dirty="0"/>
              <a:t>The product owner is responsible for defining the acceptance criteria for each product backlog item. These are the conditions under which the product owner would be satisfied that the functional and nonfunctional requirements have been met. </a:t>
            </a:r>
          </a:p>
          <a:p>
            <a:pPr marL="342900" indent="-342900">
              <a:lnSpc>
                <a:spcPct val="100000"/>
              </a:lnSpc>
              <a:spcBef>
                <a:spcPts val="400"/>
              </a:spcBef>
              <a:buFont typeface="Arial" panose="020B0604020202020204" pitchFamily="34" charset="0"/>
              <a:buChar char="•"/>
            </a:pPr>
            <a:r>
              <a:rPr lang="en-US" sz="2200" dirty="0"/>
              <a:t>The product owner may also write acceptance tests corresponding to the acceptance criteria, or he could enlist the assistance of subject matter experts (SMEs) or development team members.</a:t>
            </a:r>
          </a:p>
          <a:p>
            <a:pPr marL="342900" indent="-342900">
              <a:lnSpc>
                <a:spcPct val="100000"/>
              </a:lnSpc>
              <a:spcBef>
                <a:spcPts val="400"/>
              </a:spcBef>
              <a:buFont typeface="Arial" panose="020B0604020202020204" pitchFamily="34" charset="0"/>
              <a:buChar char="•"/>
            </a:pPr>
            <a:r>
              <a:rPr lang="en-US" sz="2200" dirty="0"/>
              <a:t>The product owner is ultimately responsible for confirming that the acceptance criteria are met.</a:t>
            </a:r>
          </a:p>
          <a:p>
            <a:pPr marL="342900" indent="-342900">
              <a:lnSpc>
                <a:spcPct val="100000"/>
              </a:lnSpc>
              <a:spcBef>
                <a:spcPts val="400"/>
              </a:spcBef>
              <a:buFont typeface="Arial" panose="020B0604020202020204" pitchFamily="34" charset="0"/>
              <a:buChar char="•"/>
            </a:pPr>
            <a:r>
              <a:rPr lang="en-US" sz="2200" dirty="0"/>
              <a:t>It is important for the product owner to verify acceptance criteria during sprint execution rather than waiting until the sprint review. By doing some testing as the features are completed, the product owner can identify mistakes and misunderstandings that the team can fix before the sprint review. </a:t>
            </a:r>
          </a:p>
        </p:txBody>
      </p:sp>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100887" cy="485698"/>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a:t>Product Owner – Principal Responsibilities </a:t>
            </a:r>
            <a:endParaRPr lang="en-US" dirty="0"/>
          </a:p>
        </p:txBody>
      </p:sp>
    </p:spTree>
    <p:extLst>
      <p:ext uri="{BB962C8B-B14F-4D97-AF65-F5344CB8AC3E}">
        <p14:creationId xmlns:p14="http://schemas.microsoft.com/office/powerpoint/2010/main" val="4279394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53621"/>
            <a:ext cx="9802890"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Collaborate with the Development Team</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2000249"/>
            <a:ext cx="10551086" cy="4314825"/>
          </a:xfrm>
        </p:spPr>
        <p:txBody>
          <a:bodyPr/>
          <a:lstStyle/>
          <a:p>
            <a:pPr marL="342900" indent="-342900">
              <a:lnSpc>
                <a:spcPct val="100000"/>
              </a:lnSpc>
              <a:spcBef>
                <a:spcPts val="400"/>
              </a:spcBef>
              <a:buFont typeface="Arial" panose="020B0604020202020204" pitchFamily="34" charset="0"/>
              <a:buChar char="•"/>
            </a:pPr>
            <a:r>
              <a:rPr lang="en-US" sz="2100" dirty="0"/>
              <a:t>The product owner must closely collaborate with the development team on a frequent basis. </a:t>
            </a:r>
          </a:p>
          <a:p>
            <a:pPr marL="342900" indent="-342900">
              <a:lnSpc>
                <a:spcPct val="100000"/>
              </a:lnSpc>
              <a:spcBef>
                <a:spcPts val="400"/>
              </a:spcBef>
              <a:buFont typeface="Arial" panose="020B0604020202020204" pitchFamily="34" charset="0"/>
              <a:buChar char="•"/>
            </a:pPr>
            <a:r>
              <a:rPr lang="en-US" sz="2100" dirty="0"/>
              <a:t>The product owner is an engaged, committed, everyday role. </a:t>
            </a:r>
          </a:p>
          <a:p>
            <a:pPr marL="342900" indent="-342900">
              <a:lnSpc>
                <a:spcPct val="100000"/>
              </a:lnSpc>
              <a:spcBef>
                <a:spcPts val="400"/>
              </a:spcBef>
              <a:buFont typeface="Arial" panose="020B0604020202020204" pitchFamily="34" charset="0"/>
              <a:buChar char="•"/>
            </a:pPr>
            <a:r>
              <a:rPr lang="en-US" sz="2100" dirty="0"/>
              <a:t>Many organizations just starting to adopt Scrum fail to foster adequate product owner engagement with the development team, delaying essential feedback and substantially reducing the value of that feedback when it does occur.</a:t>
            </a:r>
          </a:p>
          <a:p>
            <a:pPr marL="342900" indent="-342900">
              <a:lnSpc>
                <a:spcPct val="100000"/>
              </a:lnSpc>
              <a:spcBef>
                <a:spcPts val="400"/>
              </a:spcBef>
              <a:buFont typeface="Arial" panose="020B0604020202020204" pitchFamily="34" charset="0"/>
              <a:buChar char="•"/>
            </a:pPr>
            <a:r>
              <a:rPr lang="en-US" sz="2100" dirty="0"/>
              <a:t>Using traditional, phase-based development, customers have considerable up-front involvement to help define the </a:t>
            </a:r>
            <a:r>
              <a:rPr lang="en-US" sz="2100" b="1" dirty="0"/>
              <a:t>complete</a:t>
            </a:r>
            <a:r>
              <a:rPr lang="en-US" sz="2100" dirty="0"/>
              <a:t> set of requirements. </a:t>
            </a:r>
          </a:p>
          <a:p>
            <a:pPr marL="342900" indent="-342900">
              <a:lnSpc>
                <a:spcPct val="100000"/>
              </a:lnSpc>
              <a:spcBef>
                <a:spcPts val="400"/>
              </a:spcBef>
              <a:buFont typeface="Arial" panose="020B0604020202020204" pitchFamily="34" charset="0"/>
              <a:buChar char="•"/>
            </a:pPr>
            <a:r>
              <a:rPr lang="en-US" sz="2100" dirty="0"/>
              <a:t>Once the effort transitions into more technical phases (such as design, coding, and certain types of testing), the customers are “no longer needed.” </a:t>
            </a:r>
          </a:p>
          <a:p>
            <a:pPr marL="342900" indent="-342900">
              <a:lnSpc>
                <a:spcPct val="100000"/>
              </a:lnSpc>
              <a:spcBef>
                <a:spcPts val="400"/>
              </a:spcBef>
              <a:buFont typeface="Arial" panose="020B0604020202020204" pitchFamily="34" charset="0"/>
              <a:buChar char="•"/>
            </a:pPr>
            <a:r>
              <a:rPr lang="en-US" sz="2100" dirty="0"/>
              <a:t>Unfortunately, in this scenario, the customer is first exposed to hands-on experience with the system at the end of development – far too late to make any meaningful changes.</a:t>
            </a:r>
          </a:p>
        </p:txBody>
      </p:sp>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100887" cy="485698"/>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a:t>Product Owner – Principal Responsibilities </a:t>
            </a:r>
            <a:endParaRPr lang="en-US" dirty="0"/>
          </a:p>
        </p:txBody>
      </p:sp>
    </p:spTree>
    <p:extLst>
      <p:ext uri="{BB962C8B-B14F-4D97-AF65-F5344CB8AC3E}">
        <p14:creationId xmlns:p14="http://schemas.microsoft.com/office/powerpoint/2010/main" val="1214516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53621"/>
            <a:ext cx="9802890"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Collaborate with Stakeholders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2000249"/>
            <a:ext cx="10551086" cy="4314825"/>
          </a:xfrm>
        </p:spPr>
        <p:txBody>
          <a:bodyPr/>
          <a:lstStyle/>
          <a:p>
            <a:pPr marL="342900" indent="-342900">
              <a:lnSpc>
                <a:spcPct val="100000"/>
              </a:lnSpc>
              <a:spcBef>
                <a:spcPts val="400"/>
              </a:spcBef>
              <a:buFont typeface="Arial" panose="020B0604020202020204" pitchFamily="34" charset="0"/>
              <a:buChar char="•"/>
            </a:pPr>
            <a:r>
              <a:rPr lang="en-US" sz="2100" dirty="0"/>
              <a:t>The product owner is the single voice of the entire stakeholder community, internal and external. </a:t>
            </a:r>
          </a:p>
          <a:p>
            <a:pPr marL="342900" indent="-342900">
              <a:lnSpc>
                <a:spcPct val="100000"/>
              </a:lnSpc>
              <a:spcBef>
                <a:spcPts val="400"/>
              </a:spcBef>
              <a:buFont typeface="Arial" panose="020B0604020202020204" pitchFamily="34" charset="0"/>
              <a:buChar char="•"/>
            </a:pPr>
            <a:r>
              <a:rPr lang="en-US" sz="2100" dirty="0"/>
              <a:t>Internal stakeholders can include business systems owners, executive management, program management, marketing, and sales. </a:t>
            </a:r>
          </a:p>
          <a:p>
            <a:pPr marL="342900" indent="-342900">
              <a:lnSpc>
                <a:spcPct val="100000"/>
              </a:lnSpc>
              <a:spcBef>
                <a:spcPts val="400"/>
              </a:spcBef>
              <a:buFont typeface="Arial" panose="020B0604020202020204" pitchFamily="34" charset="0"/>
              <a:buChar char="•"/>
            </a:pPr>
            <a:r>
              <a:rPr lang="en-US" sz="2100" dirty="0"/>
              <a:t>External stakeholders can include customers, users, partners, regulatory bodies, and others. </a:t>
            </a:r>
          </a:p>
          <a:p>
            <a:pPr marL="342900" indent="-342900">
              <a:lnSpc>
                <a:spcPct val="100000"/>
              </a:lnSpc>
              <a:spcBef>
                <a:spcPts val="400"/>
              </a:spcBef>
              <a:buFont typeface="Arial" panose="020B0604020202020204" pitchFamily="34" charset="0"/>
              <a:buChar char="•"/>
            </a:pPr>
            <a:r>
              <a:rPr lang="en-US" sz="2100" dirty="0"/>
              <a:t>The product owner must work closely with the entire stakeholder community to gather input and synthesize a coherent vision to guide product development.</a:t>
            </a:r>
          </a:p>
          <a:p>
            <a:pPr marL="342900" indent="-342900">
              <a:lnSpc>
                <a:spcPct val="100000"/>
              </a:lnSpc>
              <a:spcBef>
                <a:spcPts val="400"/>
              </a:spcBef>
              <a:buFont typeface="Arial" panose="020B0604020202020204" pitchFamily="34" charset="0"/>
              <a:buChar char="•"/>
            </a:pPr>
            <a:r>
              <a:rPr lang="en-US" sz="2100" dirty="0"/>
              <a:t>This role is typically filled by one person, but there are ways to share responsibilities that will be discussed later.</a:t>
            </a:r>
          </a:p>
        </p:txBody>
      </p:sp>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100887" cy="485698"/>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a:t>Product Owner – Principal Responsibilities </a:t>
            </a:r>
            <a:endParaRPr lang="en-US" dirty="0"/>
          </a:p>
        </p:txBody>
      </p:sp>
    </p:spTree>
    <p:extLst>
      <p:ext uri="{BB962C8B-B14F-4D97-AF65-F5344CB8AC3E}">
        <p14:creationId xmlns:p14="http://schemas.microsoft.com/office/powerpoint/2010/main" val="1319068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100887" cy="485698"/>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a:t>Product Owner – Principal Responsibilities </a:t>
            </a:r>
            <a:endParaRPr lang="en-US" dirty="0"/>
          </a:p>
        </p:txBody>
      </p:sp>
      <p:pic>
        <p:nvPicPr>
          <p:cNvPr id="4" name="Picture 3">
            <a:extLst>
              <a:ext uri="{FF2B5EF4-FFF2-40B4-BE49-F238E27FC236}">
                <a16:creationId xmlns:a16="http://schemas.microsoft.com/office/drawing/2014/main" id="{68B6B84D-51D2-8348-9293-42F185D121EF}"/>
              </a:ext>
            </a:extLst>
          </p:cNvPr>
          <p:cNvPicPr>
            <a:picLocks noChangeAspect="1"/>
          </p:cNvPicPr>
          <p:nvPr/>
        </p:nvPicPr>
        <p:blipFill>
          <a:blip r:embed="rId3"/>
          <a:stretch>
            <a:fillRect/>
          </a:stretch>
        </p:blipFill>
        <p:spPr>
          <a:xfrm>
            <a:off x="2418560" y="1140124"/>
            <a:ext cx="7354880" cy="5232102"/>
          </a:xfrm>
          <a:prstGeom prst="rect">
            <a:avLst/>
          </a:prstGeom>
        </p:spPr>
      </p:pic>
    </p:spTree>
    <p:extLst>
      <p:ext uri="{BB962C8B-B14F-4D97-AF65-F5344CB8AC3E}">
        <p14:creationId xmlns:p14="http://schemas.microsoft.com/office/powerpoint/2010/main" val="3715386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53621"/>
            <a:ext cx="9802890"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PO Characteristics and Skills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2000249"/>
            <a:ext cx="10551086" cy="4314825"/>
          </a:xfrm>
        </p:spPr>
        <p:txBody>
          <a:bodyPr/>
          <a:lstStyle/>
          <a:p>
            <a:pPr marL="342900" indent="-342900">
              <a:lnSpc>
                <a:spcPct val="100000"/>
              </a:lnSpc>
              <a:spcBef>
                <a:spcPts val="400"/>
              </a:spcBef>
              <a:buFont typeface="Arial" panose="020B0604020202020204" pitchFamily="34" charset="0"/>
              <a:buChar char="•"/>
            </a:pPr>
            <a:r>
              <a:rPr lang="en-US" sz="2800" dirty="0"/>
              <a:t>Domain Skills</a:t>
            </a:r>
          </a:p>
          <a:p>
            <a:pPr marL="800089" lvl="1" indent="-342900">
              <a:lnSpc>
                <a:spcPct val="100000"/>
              </a:lnSpc>
              <a:spcBef>
                <a:spcPts val="400"/>
              </a:spcBef>
              <a:buFont typeface="Arial" panose="020B0604020202020204" pitchFamily="34" charset="0"/>
              <a:buChar char="•"/>
            </a:pPr>
            <a:r>
              <a:rPr lang="en-US" sz="2400" dirty="0"/>
              <a:t>Visionary.</a:t>
            </a:r>
          </a:p>
          <a:p>
            <a:pPr marL="800089" lvl="1" indent="-342900">
              <a:lnSpc>
                <a:spcPct val="100000"/>
              </a:lnSpc>
              <a:spcBef>
                <a:spcPts val="400"/>
              </a:spcBef>
              <a:buFont typeface="Arial" panose="020B0604020202020204" pitchFamily="34" charset="0"/>
              <a:buChar char="•"/>
            </a:pPr>
            <a:r>
              <a:rPr lang="en-US" sz="2400" dirty="0"/>
              <a:t>Appreciates that not everything can be anticipated.</a:t>
            </a:r>
          </a:p>
          <a:p>
            <a:pPr marL="800089" lvl="1" indent="-342900">
              <a:lnSpc>
                <a:spcPct val="100000"/>
              </a:lnSpc>
              <a:spcBef>
                <a:spcPts val="400"/>
              </a:spcBef>
              <a:buFont typeface="Arial" panose="020B0604020202020204" pitchFamily="34" charset="0"/>
              <a:buChar char="•"/>
            </a:pPr>
            <a:r>
              <a:rPr lang="en-US" sz="2400" dirty="0"/>
              <a:t>Has business and domain experience.</a:t>
            </a:r>
          </a:p>
        </p:txBody>
      </p:sp>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100887" cy="485698"/>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a:t>Product Owner – Principal Responsibilities </a:t>
            </a:r>
            <a:endParaRPr lang="en-US" dirty="0"/>
          </a:p>
        </p:txBody>
      </p:sp>
    </p:spTree>
    <p:extLst>
      <p:ext uri="{BB962C8B-B14F-4D97-AF65-F5344CB8AC3E}">
        <p14:creationId xmlns:p14="http://schemas.microsoft.com/office/powerpoint/2010/main" val="2535742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53621"/>
            <a:ext cx="9802890"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PO Characteristics and Skills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2000249"/>
            <a:ext cx="10551086" cy="4314825"/>
          </a:xfrm>
        </p:spPr>
        <p:txBody>
          <a:bodyPr/>
          <a:lstStyle/>
          <a:p>
            <a:pPr marL="342900" indent="-342900">
              <a:lnSpc>
                <a:spcPct val="100000"/>
              </a:lnSpc>
              <a:spcBef>
                <a:spcPts val="400"/>
              </a:spcBef>
              <a:buFont typeface="Arial" panose="020B0604020202020204" pitchFamily="34" charset="0"/>
              <a:buChar char="•"/>
            </a:pPr>
            <a:r>
              <a:rPr lang="en-US" sz="2800" dirty="0"/>
              <a:t>People Skills</a:t>
            </a:r>
          </a:p>
          <a:p>
            <a:pPr marL="800089" lvl="1" indent="-342900">
              <a:lnSpc>
                <a:spcPct val="100000"/>
              </a:lnSpc>
              <a:spcBef>
                <a:spcPts val="400"/>
              </a:spcBef>
              <a:buFont typeface="Arial" panose="020B0604020202020204" pitchFamily="34" charset="0"/>
              <a:buChar char="•"/>
            </a:pPr>
            <a:r>
              <a:rPr lang="en-US" sz="2400" dirty="0"/>
              <a:t>Maintains a good relationship with stakeholders.</a:t>
            </a:r>
          </a:p>
          <a:p>
            <a:pPr marL="800089" lvl="1" indent="-342900">
              <a:lnSpc>
                <a:spcPct val="100000"/>
              </a:lnSpc>
              <a:spcBef>
                <a:spcPts val="400"/>
              </a:spcBef>
              <a:buFont typeface="Arial" panose="020B0604020202020204" pitchFamily="34" charset="0"/>
              <a:buChar char="•"/>
            </a:pPr>
            <a:r>
              <a:rPr lang="en-US" sz="2400" dirty="0"/>
              <a:t>Negotiates and leads by building consensus.</a:t>
            </a:r>
          </a:p>
          <a:p>
            <a:pPr marL="800089" lvl="1" indent="-342900">
              <a:lnSpc>
                <a:spcPct val="100000"/>
              </a:lnSpc>
              <a:spcBef>
                <a:spcPts val="400"/>
              </a:spcBef>
              <a:buFont typeface="Arial" panose="020B0604020202020204" pitchFamily="34" charset="0"/>
              <a:buChar char="•"/>
            </a:pPr>
            <a:r>
              <a:rPr lang="en-US" sz="2400" dirty="0"/>
              <a:t>Excellent at all forms of communication.</a:t>
            </a:r>
          </a:p>
          <a:p>
            <a:pPr marL="800089" lvl="1" indent="-342900">
              <a:lnSpc>
                <a:spcPct val="100000"/>
              </a:lnSpc>
              <a:spcBef>
                <a:spcPts val="400"/>
              </a:spcBef>
              <a:buFont typeface="Arial" panose="020B0604020202020204" pitchFamily="34" charset="0"/>
              <a:buChar char="•"/>
            </a:pPr>
            <a:r>
              <a:rPr lang="en-US" sz="2400" dirty="0"/>
              <a:t>Great at motivating others.</a:t>
            </a:r>
          </a:p>
        </p:txBody>
      </p:sp>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100887" cy="485698"/>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a:t>Product Owner – Principal Responsibilities </a:t>
            </a:r>
            <a:endParaRPr lang="en-US" dirty="0"/>
          </a:p>
        </p:txBody>
      </p:sp>
    </p:spTree>
    <p:extLst>
      <p:ext uri="{BB962C8B-B14F-4D97-AF65-F5344CB8AC3E}">
        <p14:creationId xmlns:p14="http://schemas.microsoft.com/office/powerpoint/2010/main" val="234706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53621"/>
            <a:ext cx="9802890"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PO Characteristics and Skills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2000249"/>
            <a:ext cx="10551086" cy="4314825"/>
          </a:xfrm>
        </p:spPr>
        <p:txBody>
          <a:bodyPr/>
          <a:lstStyle/>
          <a:p>
            <a:pPr marL="342900" indent="-342900">
              <a:lnSpc>
                <a:spcPct val="100000"/>
              </a:lnSpc>
              <a:spcBef>
                <a:spcPts val="400"/>
              </a:spcBef>
              <a:buFont typeface="Arial" panose="020B0604020202020204" pitchFamily="34" charset="0"/>
              <a:buChar char="•"/>
            </a:pPr>
            <a:r>
              <a:rPr lang="en-US" sz="2800" dirty="0"/>
              <a:t>Decision Making</a:t>
            </a:r>
          </a:p>
          <a:p>
            <a:pPr marL="800089" lvl="1" indent="-342900">
              <a:lnSpc>
                <a:spcPct val="100000"/>
              </a:lnSpc>
              <a:spcBef>
                <a:spcPts val="400"/>
              </a:spcBef>
              <a:buFont typeface="Arial" panose="020B0604020202020204" pitchFamily="34" charset="0"/>
              <a:buChar char="•"/>
            </a:pPr>
            <a:r>
              <a:rPr lang="en-US" sz="2400" dirty="0"/>
              <a:t>Empowered to make decisions.</a:t>
            </a:r>
          </a:p>
          <a:p>
            <a:pPr marL="800089" lvl="1" indent="-342900">
              <a:lnSpc>
                <a:spcPct val="100000"/>
              </a:lnSpc>
              <a:spcBef>
                <a:spcPts val="400"/>
              </a:spcBef>
              <a:buFont typeface="Arial" panose="020B0604020202020204" pitchFamily="34" charset="0"/>
              <a:buChar char="•"/>
            </a:pPr>
            <a:r>
              <a:rPr lang="en-US" sz="2400" dirty="0"/>
              <a:t>Willing to make difficult decisions.</a:t>
            </a:r>
          </a:p>
          <a:p>
            <a:pPr marL="800089" lvl="1" indent="-342900">
              <a:lnSpc>
                <a:spcPct val="100000"/>
              </a:lnSpc>
              <a:spcBef>
                <a:spcPts val="400"/>
              </a:spcBef>
              <a:buFont typeface="Arial" panose="020B0604020202020204" pitchFamily="34" charset="0"/>
              <a:buChar char="•"/>
            </a:pPr>
            <a:r>
              <a:rPr lang="en-US" sz="2400" dirty="0"/>
              <a:t>Is decisive.</a:t>
            </a:r>
          </a:p>
          <a:p>
            <a:pPr marL="800089" lvl="1" indent="-342900">
              <a:lnSpc>
                <a:spcPct val="100000"/>
              </a:lnSpc>
              <a:spcBef>
                <a:spcPts val="400"/>
              </a:spcBef>
              <a:buFont typeface="Arial" panose="020B0604020202020204" pitchFamily="34" charset="0"/>
              <a:buChar char="•"/>
            </a:pPr>
            <a:r>
              <a:rPr lang="en-US" sz="2400" dirty="0"/>
              <a:t>Able to economically balance technical and issues.</a:t>
            </a:r>
          </a:p>
        </p:txBody>
      </p:sp>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100887" cy="485698"/>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a:t>Product Owner – Principal Responsibilities </a:t>
            </a:r>
            <a:endParaRPr lang="en-US" dirty="0"/>
          </a:p>
        </p:txBody>
      </p:sp>
    </p:spTree>
    <p:extLst>
      <p:ext uri="{BB962C8B-B14F-4D97-AF65-F5344CB8AC3E}">
        <p14:creationId xmlns:p14="http://schemas.microsoft.com/office/powerpoint/2010/main" val="342491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53621"/>
            <a:ext cx="9802890"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PO Characteristics and Skills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2000249"/>
            <a:ext cx="10551086" cy="4314825"/>
          </a:xfrm>
        </p:spPr>
        <p:txBody>
          <a:bodyPr/>
          <a:lstStyle/>
          <a:p>
            <a:pPr marL="342900" indent="-342900">
              <a:lnSpc>
                <a:spcPct val="100000"/>
              </a:lnSpc>
              <a:spcBef>
                <a:spcPts val="400"/>
              </a:spcBef>
              <a:buFont typeface="Arial" panose="020B0604020202020204" pitchFamily="34" charset="0"/>
              <a:buChar char="•"/>
            </a:pPr>
            <a:r>
              <a:rPr lang="en-US" sz="2800" dirty="0"/>
              <a:t>Accountability</a:t>
            </a:r>
          </a:p>
          <a:p>
            <a:pPr marL="800089" lvl="1" indent="-342900">
              <a:lnSpc>
                <a:spcPct val="100000"/>
              </a:lnSpc>
              <a:spcBef>
                <a:spcPts val="400"/>
              </a:spcBef>
              <a:buFont typeface="Arial" panose="020B0604020202020204" pitchFamily="34" charset="0"/>
              <a:buChar char="•"/>
            </a:pPr>
            <a:r>
              <a:rPr lang="en-US" sz="2400" dirty="0"/>
              <a:t>Accepts responsibility for all aspects of the product.</a:t>
            </a:r>
          </a:p>
          <a:p>
            <a:pPr marL="800089" lvl="1" indent="-342900">
              <a:lnSpc>
                <a:spcPct val="100000"/>
              </a:lnSpc>
              <a:spcBef>
                <a:spcPts val="400"/>
              </a:spcBef>
              <a:buFont typeface="Arial" panose="020B0604020202020204" pitchFamily="34" charset="0"/>
              <a:buChar char="•"/>
            </a:pPr>
            <a:r>
              <a:rPr lang="en-US" sz="2400" dirty="0"/>
              <a:t>Is fully committed and available.</a:t>
            </a:r>
          </a:p>
          <a:p>
            <a:pPr marL="800089" lvl="1" indent="-342900">
              <a:lnSpc>
                <a:spcPct val="100000"/>
              </a:lnSpc>
              <a:spcBef>
                <a:spcPts val="400"/>
              </a:spcBef>
              <a:buFont typeface="Arial" panose="020B0604020202020204" pitchFamily="34" charset="0"/>
              <a:buChar char="•"/>
            </a:pPr>
            <a:r>
              <a:rPr lang="en-US" sz="2400" dirty="0"/>
              <a:t>Acts like a Scrum team member.</a:t>
            </a:r>
          </a:p>
        </p:txBody>
      </p:sp>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100887" cy="485698"/>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a:t>Product Owner – Principal Responsibilities </a:t>
            </a:r>
            <a:endParaRPr lang="en-US" dirty="0"/>
          </a:p>
        </p:txBody>
      </p:sp>
    </p:spTree>
    <p:extLst>
      <p:ext uri="{BB962C8B-B14F-4D97-AF65-F5344CB8AC3E}">
        <p14:creationId xmlns:p14="http://schemas.microsoft.com/office/powerpoint/2010/main" val="645759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100887"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Product Owner – A Day in the Life of a PO</a:t>
            </a:r>
          </a:p>
        </p:txBody>
      </p:sp>
      <p:pic>
        <p:nvPicPr>
          <p:cNvPr id="4" name="Picture 3">
            <a:extLst>
              <a:ext uri="{FF2B5EF4-FFF2-40B4-BE49-F238E27FC236}">
                <a16:creationId xmlns:a16="http://schemas.microsoft.com/office/drawing/2014/main" id="{91F3B0E6-40C1-F942-8829-2A6836324582}"/>
              </a:ext>
            </a:extLst>
          </p:cNvPr>
          <p:cNvPicPr>
            <a:picLocks noChangeAspect="1"/>
          </p:cNvPicPr>
          <p:nvPr/>
        </p:nvPicPr>
        <p:blipFill>
          <a:blip r:embed="rId3"/>
          <a:stretch>
            <a:fillRect/>
          </a:stretch>
        </p:blipFill>
        <p:spPr>
          <a:xfrm>
            <a:off x="2464594" y="1077867"/>
            <a:ext cx="7262812" cy="3978355"/>
          </a:xfrm>
          <a:prstGeom prst="rect">
            <a:avLst/>
          </a:prstGeom>
        </p:spPr>
      </p:pic>
      <p:pic>
        <p:nvPicPr>
          <p:cNvPr id="7" name="Picture 6">
            <a:extLst>
              <a:ext uri="{FF2B5EF4-FFF2-40B4-BE49-F238E27FC236}">
                <a16:creationId xmlns:a16="http://schemas.microsoft.com/office/drawing/2014/main" id="{7E706138-35FE-2045-832F-DDDBAE505DFC}"/>
              </a:ext>
            </a:extLst>
          </p:cNvPr>
          <p:cNvPicPr>
            <a:picLocks noChangeAspect="1"/>
          </p:cNvPicPr>
          <p:nvPr/>
        </p:nvPicPr>
        <p:blipFill>
          <a:blip r:embed="rId4"/>
          <a:stretch>
            <a:fillRect/>
          </a:stretch>
        </p:blipFill>
        <p:spPr>
          <a:xfrm>
            <a:off x="4372101" y="5056222"/>
            <a:ext cx="3714624" cy="725237"/>
          </a:xfrm>
          <a:prstGeom prst="rect">
            <a:avLst/>
          </a:prstGeom>
        </p:spPr>
      </p:pic>
    </p:spTree>
    <p:extLst>
      <p:ext uri="{BB962C8B-B14F-4D97-AF65-F5344CB8AC3E}">
        <p14:creationId xmlns:p14="http://schemas.microsoft.com/office/powerpoint/2010/main" val="1692384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69467" y="2586038"/>
            <a:ext cx="9288907" cy="3393708"/>
          </a:xfrm>
        </p:spPr>
        <p:txBody>
          <a:bodyPr/>
          <a:lstStyle/>
          <a:p>
            <a:pPr marL="285750" indent="-285750">
              <a:buFont typeface="Arial" panose="020B0604020202020204" pitchFamily="34" charset="0"/>
              <a:buChar char="•"/>
            </a:pPr>
            <a:r>
              <a:rPr lang="en-US" sz="2400" dirty="0"/>
              <a:t>Chapter 9 – Product Owner.</a:t>
            </a:r>
          </a:p>
          <a:p>
            <a:pPr marL="285750" indent="-285750">
              <a:buFont typeface="Arial" panose="020B0604020202020204" pitchFamily="34" charset="0"/>
              <a:buChar char="•"/>
            </a:pPr>
            <a:r>
              <a:rPr lang="en-US" sz="2400" dirty="0"/>
              <a:t>Chapter 10 – ScrumMaster.</a:t>
            </a:r>
          </a:p>
          <a:p>
            <a:pPr marL="285750" indent="-285750">
              <a:buFont typeface="Arial" panose="020B0604020202020204" pitchFamily="34" charset="0"/>
              <a:buChar char="•"/>
            </a:pPr>
            <a:r>
              <a:rPr lang="en-US" sz="2400" dirty="0" err="1"/>
              <a:t>TopHat</a:t>
            </a:r>
            <a:r>
              <a:rPr lang="en-US" sz="2400" dirty="0"/>
              <a:t> assignment based on material from this week.</a:t>
            </a:r>
          </a:p>
          <a:p>
            <a:endParaRPr lang="en-US" sz="2400" dirty="0"/>
          </a:p>
        </p:txBody>
      </p:sp>
      <p:sp>
        <p:nvSpPr>
          <p:cNvPr id="3" name="Title 2"/>
          <p:cNvSpPr>
            <a:spLocks noGrp="1"/>
          </p:cNvSpPr>
          <p:nvPr>
            <p:ph type="title"/>
          </p:nvPr>
        </p:nvSpPr>
        <p:spPr>
          <a:xfrm>
            <a:off x="569468" y="1320800"/>
            <a:ext cx="10515600" cy="716084"/>
          </a:xfrm>
        </p:spPr>
        <p:txBody>
          <a:bodyPr/>
          <a:lstStyle/>
          <a:p>
            <a:r>
              <a:rPr lang="en-US" dirty="0"/>
              <a:t>Agenda</a:t>
            </a:r>
          </a:p>
        </p:txBody>
      </p:sp>
    </p:spTree>
    <p:extLst>
      <p:ext uri="{BB962C8B-B14F-4D97-AF65-F5344CB8AC3E}">
        <p14:creationId xmlns:p14="http://schemas.microsoft.com/office/powerpoint/2010/main" val="438157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53621"/>
            <a:ext cx="9802890"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Critical Behaviors for Success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43089"/>
            <a:ext cx="10551086" cy="4471986"/>
          </a:xfrm>
        </p:spPr>
        <p:txBody>
          <a:bodyPr/>
          <a:lstStyle/>
          <a:p>
            <a:pPr marL="342900" indent="-342900">
              <a:lnSpc>
                <a:spcPct val="100000"/>
              </a:lnSpc>
              <a:spcBef>
                <a:spcPts val="400"/>
              </a:spcBef>
              <a:buFont typeface="Arial" panose="020B0604020202020204" pitchFamily="34" charset="0"/>
              <a:buChar char="•"/>
            </a:pPr>
            <a:r>
              <a:rPr lang="en-US" sz="2300" dirty="0"/>
              <a:t>The product owner facilitates an initial release-planning session (longer-term planning). </a:t>
            </a:r>
          </a:p>
          <a:p>
            <a:pPr marL="342900" indent="-342900">
              <a:lnSpc>
                <a:spcPct val="100000"/>
              </a:lnSpc>
              <a:spcBef>
                <a:spcPts val="400"/>
              </a:spcBef>
              <a:buFont typeface="Arial" panose="020B0604020202020204" pitchFamily="34" charset="0"/>
              <a:buChar char="•"/>
            </a:pPr>
            <a:r>
              <a:rPr lang="en-US" sz="2300" dirty="0"/>
              <a:t>During sprint execution, the product owner tries to attend the team’s daily scrums; this may not always be possible, but it is a good practice. </a:t>
            </a:r>
          </a:p>
          <a:p>
            <a:pPr marL="342900" indent="-342900">
              <a:lnSpc>
                <a:spcPct val="100000"/>
              </a:lnSpc>
              <a:spcBef>
                <a:spcPts val="400"/>
              </a:spcBef>
              <a:buFont typeface="Arial" panose="020B0604020202020204" pitchFamily="34" charset="0"/>
              <a:buChar char="•"/>
            </a:pPr>
            <a:r>
              <a:rPr lang="en-US" sz="2300" dirty="0"/>
              <a:t>During the daily scrum, the product owner listens to better understand how the current sprint is progressing and to identify opportunities to assist the development team.</a:t>
            </a:r>
          </a:p>
          <a:p>
            <a:pPr marL="342900" indent="-342900">
              <a:lnSpc>
                <a:spcPct val="100000"/>
              </a:lnSpc>
              <a:spcBef>
                <a:spcPts val="400"/>
              </a:spcBef>
              <a:buFont typeface="Arial" panose="020B0604020202020204" pitchFamily="34" charset="0"/>
              <a:buChar char="•"/>
            </a:pPr>
            <a:r>
              <a:rPr lang="en-US" sz="2300" dirty="0"/>
              <a:t>The product owner must also be available (typically every day) to answer questions and to test features as they become reviewable. </a:t>
            </a:r>
          </a:p>
          <a:p>
            <a:pPr marL="342900" indent="-342900">
              <a:lnSpc>
                <a:spcPct val="100000"/>
              </a:lnSpc>
              <a:spcBef>
                <a:spcPts val="400"/>
              </a:spcBef>
              <a:buFont typeface="Arial" panose="020B0604020202020204" pitchFamily="34" charset="0"/>
              <a:buChar char="•"/>
            </a:pPr>
            <a:r>
              <a:rPr lang="en-US" sz="2300" dirty="0"/>
              <a:t>Also during sprint execution the product owner meets with both the internal and external stakeholders to ensure that priorities for the upcoming sprint are correct, securing valuable user input that will affect the features chosen for future sprints.</a:t>
            </a:r>
          </a:p>
        </p:txBody>
      </p:sp>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100887"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Product Owner – A Day in the Life of a PO</a:t>
            </a:r>
          </a:p>
        </p:txBody>
      </p:sp>
    </p:spTree>
    <p:extLst>
      <p:ext uri="{BB962C8B-B14F-4D97-AF65-F5344CB8AC3E}">
        <p14:creationId xmlns:p14="http://schemas.microsoft.com/office/powerpoint/2010/main" val="1528288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100887"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Product Owner – Who Should be a PO?</a:t>
            </a:r>
          </a:p>
        </p:txBody>
      </p:sp>
      <p:sp>
        <p:nvSpPr>
          <p:cNvPr id="6" name="Text Placeholder 1">
            <a:extLst>
              <a:ext uri="{FF2B5EF4-FFF2-40B4-BE49-F238E27FC236}">
                <a16:creationId xmlns:a16="http://schemas.microsoft.com/office/drawing/2014/main" id="{8196636C-A36C-C84D-B13B-DECFA9BDE1A9}"/>
              </a:ext>
            </a:extLst>
          </p:cNvPr>
          <p:cNvSpPr>
            <a:spLocks noGrp="1"/>
          </p:cNvSpPr>
          <p:nvPr>
            <p:ph type="body" idx="1"/>
          </p:nvPr>
        </p:nvSpPr>
        <p:spPr>
          <a:xfrm>
            <a:off x="536014" y="1200145"/>
            <a:ext cx="10551086" cy="2228855"/>
          </a:xfrm>
        </p:spPr>
        <p:txBody>
          <a:bodyPr/>
          <a:lstStyle/>
          <a:p>
            <a:pPr marL="342900" indent="-342900">
              <a:buFont typeface="Arial" panose="020B0604020202020204" pitchFamily="34" charset="0"/>
              <a:buChar char="•"/>
            </a:pPr>
            <a:r>
              <a:rPr lang="en-US" sz="2400" dirty="0"/>
              <a:t>Most non-Scrum organizations probably won’t have an existing role labeled “product owner.” So, who within the organization should fill the product owner role?</a:t>
            </a:r>
          </a:p>
          <a:p>
            <a:pPr marL="342900" indent="-342900">
              <a:buFont typeface="Arial" panose="020B0604020202020204" pitchFamily="34" charset="0"/>
              <a:buChar char="•"/>
            </a:pPr>
            <a:r>
              <a:rPr lang="en-US" sz="2400" dirty="0"/>
              <a:t>Exactly who should be the product owner depends on the type of development effort and the specific organization. Table 9.1 suggests good candidates for the product owner role for different types of development.</a:t>
            </a:r>
          </a:p>
        </p:txBody>
      </p:sp>
      <p:pic>
        <p:nvPicPr>
          <p:cNvPr id="5" name="Picture 4">
            <a:extLst>
              <a:ext uri="{FF2B5EF4-FFF2-40B4-BE49-F238E27FC236}">
                <a16:creationId xmlns:a16="http://schemas.microsoft.com/office/drawing/2014/main" id="{279BB852-FBDB-9947-945F-F79349F7F862}"/>
              </a:ext>
            </a:extLst>
          </p:cNvPr>
          <p:cNvPicPr>
            <a:picLocks noChangeAspect="1"/>
          </p:cNvPicPr>
          <p:nvPr/>
        </p:nvPicPr>
        <p:blipFill>
          <a:blip r:embed="rId3"/>
          <a:stretch>
            <a:fillRect/>
          </a:stretch>
        </p:blipFill>
        <p:spPr>
          <a:xfrm>
            <a:off x="3047999" y="3429000"/>
            <a:ext cx="6096001" cy="3035792"/>
          </a:xfrm>
          <a:prstGeom prst="rect">
            <a:avLst/>
          </a:prstGeom>
        </p:spPr>
      </p:pic>
    </p:spTree>
    <p:extLst>
      <p:ext uri="{BB962C8B-B14F-4D97-AF65-F5344CB8AC3E}">
        <p14:creationId xmlns:p14="http://schemas.microsoft.com/office/powerpoint/2010/main" val="2243365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53621"/>
            <a:ext cx="9802890"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Internal Development</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43089"/>
            <a:ext cx="10551086" cy="1585911"/>
          </a:xfrm>
        </p:spPr>
        <p:txBody>
          <a:bodyPr/>
          <a:lstStyle/>
          <a:p>
            <a:pPr marL="342900" indent="-342900">
              <a:lnSpc>
                <a:spcPct val="100000"/>
              </a:lnSpc>
              <a:spcBef>
                <a:spcPts val="400"/>
              </a:spcBef>
              <a:buFont typeface="Arial" panose="020B0604020202020204" pitchFamily="34" charset="0"/>
              <a:buChar char="•"/>
            </a:pPr>
            <a:r>
              <a:rPr lang="en-US" sz="2300" dirty="0"/>
              <a:t>On an internal development effort, an empowered person from the group that will benefit from the development should be the product owner. For example, if an internal IT group develops a system for the marketing group, an empowered person from the </a:t>
            </a:r>
            <a:r>
              <a:rPr lang="en-US" sz="2300" b="1" dirty="0"/>
              <a:t>marketing team</a:t>
            </a:r>
            <a:r>
              <a:rPr lang="en-US" sz="2300" dirty="0"/>
              <a:t> should be the product owner (see Figure 9.7).</a:t>
            </a:r>
          </a:p>
        </p:txBody>
      </p:sp>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100887"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Product Owner – Who Should be a PO?</a:t>
            </a:r>
          </a:p>
        </p:txBody>
      </p:sp>
      <p:pic>
        <p:nvPicPr>
          <p:cNvPr id="2" name="Picture 1">
            <a:extLst>
              <a:ext uri="{FF2B5EF4-FFF2-40B4-BE49-F238E27FC236}">
                <a16:creationId xmlns:a16="http://schemas.microsoft.com/office/drawing/2014/main" id="{BC57D4F6-4542-C84D-A68E-DF437338516D}"/>
              </a:ext>
            </a:extLst>
          </p:cNvPr>
          <p:cNvPicPr>
            <a:picLocks noChangeAspect="1"/>
          </p:cNvPicPr>
          <p:nvPr/>
        </p:nvPicPr>
        <p:blipFill>
          <a:blip r:embed="rId3"/>
          <a:stretch>
            <a:fillRect/>
          </a:stretch>
        </p:blipFill>
        <p:spPr>
          <a:xfrm>
            <a:off x="3408362" y="3532770"/>
            <a:ext cx="5375275" cy="2887017"/>
          </a:xfrm>
          <a:prstGeom prst="rect">
            <a:avLst/>
          </a:prstGeom>
        </p:spPr>
      </p:pic>
    </p:spTree>
    <p:extLst>
      <p:ext uri="{BB962C8B-B14F-4D97-AF65-F5344CB8AC3E}">
        <p14:creationId xmlns:p14="http://schemas.microsoft.com/office/powerpoint/2010/main" val="2128837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53621"/>
            <a:ext cx="9802890"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Commercial Development</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43089"/>
            <a:ext cx="10551086" cy="1585911"/>
          </a:xfrm>
        </p:spPr>
        <p:txBody>
          <a:bodyPr/>
          <a:lstStyle/>
          <a:p>
            <a:pPr marL="342900" indent="-342900">
              <a:lnSpc>
                <a:spcPct val="100000"/>
              </a:lnSpc>
              <a:spcBef>
                <a:spcPts val="400"/>
              </a:spcBef>
              <a:buFont typeface="Arial" panose="020B0604020202020204" pitchFamily="34" charset="0"/>
              <a:buChar char="•"/>
            </a:pPr>
            <a:r>
              <a:rPr lang="en-US" sz="2300" dirty="0"/>
              <a:t>On a commercial development effort—for example, a company building a product for sale to external customers—the product owner should be an organization employee who acts as the voice of the actual customers. Frequently this person comes from the ranks of product management or product marketing (see Figure 9.8).</a:t>
            </a:r>
          </a:p>
        </p:txBody>
      </p:sp>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100887"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Product Owner – Who Should be a PO?</a:t>
            </a:r>
          </a:p>
        </p:txBody>
      </p:sp>
      <p:pic>
        <p:nvPicPr>
          <p:cNvPr id="3" name="Picture 2">
            <a:extLst>
              <a:ext uri="{FF2B5EF4-FFF2-40B4-BE49-F238E27FC236}">
                <a16:creationId xmlns:a16="http://schemas.microsoft.com/office/drawing/2014/main" id="{1A03A35D-E63F-264C-8ECC-5E3A743BBB17}"/>
              </a:ext>
            </a:extLst>
          </p:cNvPr>
          <p:cNvPicPr>
            <a:picLocks noChangeAspect="1"/>
          </p:cNvPicPr>
          <p:nvPr/>
        </p:nvPicPr>
        <p:blipFill>
          <a:blip r:embed="rId3"/>
          <a:stretch>
            <a:fillRect/>
          </a:stretch>
        </p:blipFill>
        <p:spPr>
          <a:xfrm>
            <a:off x="3652044" y="3641304"/>
            <a:ext cx="4887912" cy="2738858"/>
          </a:xfrm>
          <a:prstGeom prst="rect">
            <a:avLst/>
          </a:prstGeom>
          <a:ln>
            <a:solidFill>
              <a:schemeClr val="accent1"/>
            </a:solidFill>
          </a:ln>
        </p:spPr>
      </p:pic>
    </p:spTree>
    <p:extLst>
      <p:ext uri="{BB962C8B-B14F-4D97-AF65-F5344CB8AC3E}">
        <p14:creationId xmlns:p14="http://schemas.microsoft.com/office/powerpoint/2010/main" val="4172750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53621"/>
            <a:ext cx="9802890"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Outsourced Development Project</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43089"/>
            <a:ext cx="10551086" cy="1585911"/>
          </a:xfrm>
        </p:spPr>
        <p:txBody>
          <a:bodyPr/>
          <a:lstStyle/>
          <a:p>
            <a:pPr marL="342900" indent="-342900">
              <a:lnSpc>
                <a:spcPct val="100000"/>
              </a:lnSpc>
              <a:spcBef>
                <a:spcPts val="400"/>
              </a:spcBef>
              <a:buFont typeface="Arial" panose="020B0604020202020204" pitchFamily="34" charset="0"/>
              <a:buChar char="•"/>
            </a:pPr>
            <a:r>
              <a:rPr lang="en-US" sz="2300" dirty="0"/>
              <a:t>On an outsourced development effort—for example, company A contracting with company B to build a solution—a representative from company A should be the product owner. Company B may assign an internal person to closely liaise with the product owner, but the product owner should be from the company that is paying for the solution and receiving the benefits (see Figure 9.10).</a:t>
            </a:r>
          </a:p>
        </p:txBody>
      </p:sp>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100887"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Product Owner – Who Should be a PO?</a:t>
            </a:r>
          </a:p>
        </p:txBody>
      </p:sp>
      <p:pic>
        <p:nvPicPr>
          <p:cNvPr id="2" name="Picture 1">
            <a:extLst>
              <a:ext uri="{FF2B5EF4-FFF2-40B4-BE49-F238E27FC236}">
                <a16:creationId xmlns:a16="http://schemas.microsoft.com/office/drawing/2014/main" id="{09E00560-AFA5-0948-9CA8-1A6B3BED926F}"/>
              </a:ext>
            </a:extLst>
          </p:cNvPr>
          <p:cNvPicPr>
            <a:picLocks noChangeAspect="1"/>
          </p:cNvPicPr>
          <p:nvPr/>
        </p:nvPicPr>
        <p:blipFill>
          <a:blip r:embed="rId3"/>
          <a:stretch>
            <a:fillRect/>
          </a:stretch>
        </p:blipFill>
        <p:spPr>
          <a:xfrm>
            <a:off x="3790950" y="3729037"/>
            <a:ext cx="4610100" cy="2597150"/>
          </a:xfrm>
          <a:prstGeom prst="rect">
            <a:avLst/>
          </a:prstGeom>
        </p:spPr>
      </p:pic>
    </p:spTree>
    <p:extLst>
      <p:ext uri="{BB962C8B-B14F-4D97-AF65-F5344CB8AC3E}">
        <p14:creationId xmlns:p14="http://schemas.microsoft.com/office/powerpoint/2010/main" val="2043984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53621"/>
            <a:ext cx="9802890"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Component Development</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43089"/>
            <a:ext cx="10551086" cy="2543174"/>
          </a:xfrm>
        </p:spPr>
        <p:txBody>
          <a:bodyPr/>
          <a:lstStyle/>
          <a:p>
            <a:pPr marL="342900" indent="-342900">
              <a:lnSpc>
                <a:spcPct val="100000"/>
              </a:lnSpc>
              <a:spcBef>
                <a:spcPts val="400"/>
              </a:spcBef>
              <a:buFont typeface="Arial" panose="020B0604020202020204" pitchFamily="34" charset="0"/>
              <a:buChar char="•"/>
            </a:pPr>
            <a:r>
              <a:rPr lang="en-US" sz="2200" dirty="0"/>
              <a:t>Last, some organizations might use component teams that build parts of customer solutions but not full customer solutions. </a:t>
            </a:r>
          </a:p>
          <a:p>
            <a:pPr marL="342900" indent="-342900">
              <a:lnSpc>
                <a:spcPct val="100000"/>
              </a:lnSpc>
              <a:spcBef>
                <a:spcPts val="400"/>
              </a:spcBef>
              <a:buFont typeface="Arial" panose="020B0604020202020204" pitchFamily="34" charset="0"/>
              <a:buChar char="•"/>
            </a:pPr>
            <a:r>
              <a:rPr lang="en-US" sz="2200" dirty="0"/>
              <a:t>These teams tend to create components or other assets that are then reused by other teams to assemble customer-valuable solutions. Because these teams focus at a technical component level, their product owners are typically technically oriented people who are capable of defining and prioritizing the technical features in their backlogs (see Figure 9.11).</a:t>
            </a:r>
          </a:p>
        </p:txBody>
      </p:sp>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100887"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Product Owner – Who Should be a PO?</a:t>
            </a:r>
          </a:p>
        </p:txBody>
      </p:sp>
      <p:pic>
        <p:nvPicPr>
          <p:cNvPr id="3" name="Picture 2">
            <a:extLst>
              <a:ext uri="{FF2B5EF4-FFF2-40B4-BE49-F238E27FC236}">
                <a16:creationId xmlns:a16="http://schemas.microsoft.com/office/drawing/2014/main" id="{708C879D-0124-2D49-93F4-BF3A1E5EC9E5}"/>
              </a:ext>
            </a:extLst>
          </p:cNvPr>
          <p:cNvPicPr>
            <a:picLocks noChangeAspect="1"/>
          </p:cNvPicPr>
          <p:nvPr/>
        </p:nvPicPr>
        <p:blipFill>
          <a:blip r:embed="rId3"/>
          <a:stretch>
            <a:fillRect/>
          </a:stretch>
        </p:blipFill>
        <p:spPr>
          <a:xfrm>
            <a:off x="4603750" y="4315139"/>
            <a:ext cx="2984500" cy="2144723"/>
          </a:xfrm>
          <a:prstGeom prst="rect">
            <a:avLst/>
          </a:prstGeom>
        </p:spPr>
      </p:pic>
    </p:spTree>
    <p:extLst>
      <p:ext uri="{BB962C8B-B14F-4D97-AF65-F5344CB8AC3E}">
        <p14:creationId xmlns:p14="http://schemas.microsoft.com/office/powerpoint/2010/main" val="2472688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53621"/>
            <a:ext cx="9802890"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What is a Product Owner Team?</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43088"/>
            <a:ext cx="10551086" cy="4543425"/>
          </a:xfrm>
        </p:spPr>
        <p:txBody>
          <a:bodyPr/>
          <a:lstStyle/>
          <a:p>
            <a:pPr marL="342900" indent="-342900">
              <a:lnSpc>
                <a:spcPct val="100000"/>
              </a:lnSpc>
              <a:spcBef>
                <a:spcPts val="400"/>
              </a:spcBef>
              <a:buFont typeface="Arial" panose="020B0604020202020204" pitchFamily="34" charset="0"/>
              <a:buChar char="•"/>
            </a:pPr>
            <a:r>
              <a:rPr lang="en-US" sz="2200" dirty="0"/>
              <a:t>Every Scrum team must have a single person who is identified as the product owner and is the only person empowered and accountable for fulfilling the product owner responsibilities for that Scrum team.</a:t>
            </a:r>
          </a:p>
          <a:p>
            <a:pPr marL="342900" indent="-342900">
              <a:lnSpc>
                <a:spcPct val="100000"/>
              </a:lnSpc>
              <a:spcBef>
                <a:spcPts val="400"/>
              </a:spcBef>
              <a:buFont typeface="Arial" panose="020B0604020202020204" pitchFamily="34" charset="0"/>
              <a:buChar char="•"/>
            </a:pPr>
            <a:r>
              <a:rPr lang="en-US" sz="2200" dirty="0"/>
              <a:t>Should we allow a team of people to perform the product owner role? If by team we mean a group of people with shared decision making and accountability, definitely not. To properly apply Scrum, we need one individual to be the product owner, making decisions and acting as the single voice of the stakeholder communities to the Scrum team.</a:t>
            </a:r>
          </a:p>
          <a:p>
            <a:pPr marL="342900" indent="-342900">
              <a:lnSpc>
                <a:spcPct val="100000"/>
              </a:lnSpc>
              <a:spcBef>
                <a:spcPts val="400"/>
              </a:spcBef>
              <a:buFont typeface="Arial" panose="020B0604020202020204" pitchFamily="34" charset="0"/>
              <a:buChar char="•"/>
            </a:pPr>
            <a:r>
              <a:rPr lang="en-US" sz="2200" dirty="0"/>
              <a:t>That being said, some organizations might form what they call a “product owner team” because they recognize that, in their circumstances, the product owner cannot do the job without a select group of people to provide input and guidance. In other companies, the workload of being a product owner might be greater than any one full-time person can reasonably perform. </a:t>
            </a:r>
          </a:p>
        </p:txBody>
      </p:sp>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100887"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Product Owner – Product Owner Teams</a:t>
            </a:r>
          </a:p>
        </p:txBody>
      </p:sp>
    </p:spTree>
    <p:extLst>
      <p:ext uri="{BB962C8B-B14F-4D97-AF65-F5344CB8AC3E}">
        <p14:creationId xmlns:p14="http://schemas.microsoft.com/office/powerpoint/2010/main" val="2558290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53621"/>
            <a:ext cx="9802890"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Product Owner Proxy</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43088"/>
            <a:ext cx="10551086" cy="4543425"/>
          </a:xfrm>
        </p:spPr>
        <p:txBody>
          <a:bodyPr/>
          <a:lstStyle/>
          <a:p>
            <a:pPr marL="342900" indent="-342900">
              <a:lnSpc>
                <a:spcPct val="100000"/>
              </a:lnSpc>
              <a:spcBef>
                <a:spcPts val="400"/>
              </a:spcBef>
              <a:buFont typeface="Arial" panose="020B0604020202020204" pitchFamily="34" charset="0"/>
              <a:buChar char="•"/>
            </a:pPr>
            <a:r>
              <a:rPr lang="en-US" sz="2200" dirty="0"/>
              <a:t>A product owner proxy is a person enlisted by the product owner to act on his behalf in particular situations. Everyone on the Scrum team knows that the proxy is not the actual product owner, but everyone also knows that the product owner has empowered the proxy to make at least some tactical decisions on his behalf. </a:t>
            </a:r>
          </a:p>
          <a:p>
            <a:pPr marL="342900" indent="-342900">
              <a:lnSpc>
                <a:spcPct val="100000"/>
              </a:lnSpc>
              <a:spcBef>
                <a:spcPts val="400"/>
              </a:spcBef>
              <a:buFont typeface="Arial" panose="020B0604020202020204" pitchFamily="34" charset="0"/>
              <a:buChar char="•"/>
            </a:pPr>
            <a:r>
              <a:rPr lang="en-US" sz="2200" dirty="0"/>
              <a:t>Some companies doing internal development ask an IT person (for example, a business analyst or development manager) to be the product owner because the business unit person is too busy with other work. </a:t>
            </a:r>
          </a:p>
          <a:p>
            <a:pPr marL="342900" indent="-342900">
              <a:lnSpc>
                <a:spcPct val="100000"/>
              </a:lnSpc>
              <a:spcBef>
                <a:spcPts val="400"/>
              </a:spcBef>
              <a:buFont typeface="Arial" panose="020B0604020202020204" pitchFamily="34" charset="0"/>
              <a:buChar char="•"/>
            </a:pPr>
            <a:r>
              <a:rPr lang="en-US" sz="2200" dirty="0"/>
              <a:t>IT resources are really not empowered to make important final decisions (one of the key responsibilities of any product owner), as a result, organizations that do this have filled the product owner role ineffectively and confusingly. </a:t>
            </a:r>
          </a:p>
          <a:p>
            <a:pPr marL="342900" indent="-342900">
              <a:lnSpc>
                <a:spcPct val="100000"/>
              </a:lnSpc>
              <a:spcBef>
                <a:spcPts val="400"/>
              </a:spcBef>
              <a:buFont typeface="Arial" panose="020B0604020202020204" pitchFamily="34" charset="0"/>
              <a:buChar char="•"/>
            </a:pPr>
            <a:r>
              <a:rPr lang="en-US" sz="2200" dirty="0"/>
              <a:t>A better solution is to free up enough of the business unit person’s time to be the true product owner but have the IT person act as the product owner proxy in certain interactions with the team.</a:t>
            </a:r>
          </a:p>
        </p:txBody>
      </p:sp>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100887"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Product Owner – Product Owner Teams</a:t>
            </a:r>
          </a:p>
        </p:txBody>
      </p:sp>
    </p:spTree>
    <p:extLst>
      <p:ext uri="{BB962C8B-B14F-4D97-AF65-F5344CB8AC3E}">
        <p14:creationId xmlns:p14="http://schemas.microsoft.com/office/powerpoint/2010/main" val="864140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53621"/>
            <a:ext cx="9802890"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Chief Product Owner</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43089"/>
            <a:ext cx="10551086" cy="2543174"/>
          </a:xfrm>
        </p:spPr>
        <p:txBody>
          <a:bodyPr/>
          <a:lstStyle/>
          <a:p>
            <a:pPr marL="342900" indent="-342900">
              <a:lnSpc>
                <a:spcPct val="100000"/>
              </a:lnSpc>
              <a:spcBef>
                <a:spcPts val="400"/>
              </a:spcBef>
              <a:buFont typeface="Arial" panose="020B0604020202020204" pitchFamily="34" charset="0"/>
              <a:buChar char="•"/>
            </a:pPr>
            <a:r>
              <a:rPr lang="en-US" sz="2200" dirty="0"/>
              <a:t>Another situation where a product owner team is frequently created is on very large products.</a:t>
            </a:r>
          </a:p>
          <a:p>
            <a:pPr marL="342900" indent="-342900">
              <a:lnSpc>
                <a:spcPct val="100000"/>
              </a:lnSpc>
              <a:spcBef>
                <a:spcPts val="400"/>
              </a:spcBef>
              <a:buFont typeface="Arial" panose="020B0604020202020204" pitchFamily="34" charset="0"/>
              <a:buChar char="•"/>
            </a:pPr>
            <a:r>
              <a:rPr lang="en-US" sz="2200" dirty="0"/>
              <a:t>Ultimately in Figure 9.13 the person labeled chief product owner is the product owner for the whole product. However, the chief product owner has a team of product owners to ensure that the product owner role is filled correctly at each lower level in the hierarchy.   Each of the lower level product owners must have appropriate decision-making authority.</a:t>
            </a:r>
          </a:p>
        </p:txBody>
      </p:sp>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100887"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Product Owner – Product Owner Teams</a:t>
            </a:r>
          </a:p>
        </p:txBody>
      </p:sp>
      <p:pic>
        <p:nvPicPr>
          <p:cNvPr id="4" name="Picture 3">
            <a:extLst>
              <a:ext uri="{FF2B5EF4-FFF2-40B4-BE49-F238E27FC236}">
                <a16:creationId xmlns:a16="http://schemas.microsoft.com/office/drawing/2014/main" id="{51831F91-A085-5344-A145-A7C170D3ACC1}"/>
              </a:ext>
            </a:extLst>
          </p:cNvPr>
          <p:cNvPicPr>
            <a:picLocks noChangeAspect="1"/>
          </p:cNvPicPr>
          <p:nvPr/>
        </p:nvPicPr>
        <p:blipFill>
          <a:blip r:embed="rId3"/>
          <a:stretch>
            <a:fillRect/>
          </a:stretch>
        </p:blipFill>
        <p:spPr>
          <a:xfrm>
            <a:off x="4260056" y="4189094"/>
            <a:ext cx="3671888" cy="2203133"/>
          </a:xfrm>
          <a:prstGeom prst="rect">
            <a:avLst/>
          </a:prstGeom>
        </p:spPr>
      </p:pic>
    </p:spTree>
    <p:extLst>
      <p:ext uri="{BB962C8B-B14F-4D97-AF65-F5344CB8AC3E}">
        <p14:creationId xmlns:p14="http://schemas.microsoft.com/office/powerpoint/2010/main" val="3004775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53621"/>
            <a:ext cx="9802890"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Closing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43089"/>
            <a:ext cx="10551086" cy="4486274"/>
          </a:xfrm>
        </p:spPr>
        <p:txBody>
          <a:bodyPr/>
          <a:lstStyle/>
          <a:p>
            <a:pPr marL="342900" indent="-342900">
              <a:lnSpc>
                <a:spcPct val="100000"/>
              </a:lnSpc>
              <a:spcBef>
                <a:spcPts val="400"/>
              </a:spcBef>
              <a:buFont typeface="Arial" panose="020B0604020202020204" pitchFamily="34" charset="0"/>
              <a:buChar char="•"/>
            </a:pPr>
            <a:r>
              <a:rPr lang="en-US" sz="2200" dirty="0"/>
              <a:t>Expanded the description of the product owner role. </a:t>
            </a:r>
          </a:p>
          <a:p>
            <a:pPr marL="342900" indent="-342900">
              <a:lnSpc>
                <a:spcPct val="100000"/>
              </a:lnSpc>
              <a:spcBef>
                <a:spcPts val="400"/>
              </a:spcBef>
              <a:buFont typeface="Arial" panose="020B0604020202020204" pitchFamily="34" charset="0"/>
              <a:buChar char="•"/>
            </a:pPr>
            <a:r>
              <a:rPr lang="en-US" sz="2200" dirty="0"/>
              <a:t>Emphasized this role as the empowered central point of product leadership and described important responsibilities and characteristics of the role. </a:t>
            </a:r>
          </a:p>
          <a:p>
            <a:pPr marL="342900" indent="-342900">
              <a:lnSpc>
                <a:spcPct val="100000"/>
              </a:lnSpc>
              <a:spcBef>
                <a:spcPts val="400"/>
              </a:spcBef>
              <a:buFont typeface="Arial" panose="020B0604020202020204" pitchFamily="34" charset="0"/>
              <a:buChar char="•"/>
            </a:pPr>
            <a:r>
              <a:rPr lang="en-US" sz="2200" dirty="0"/>
              <a:t>Described what the product owner does during the various Scrum activities on a project. </a:t>
            </a:r>
          </a:p>
          <a:p>
            <a:pPr marL="342900" indent="-342900">
              <a:lnSpc>
                <a:spcPct val="100000"/>
              </a:lnSpc>
              <a:spcBef>
                <a:spcPts val="400"/>
              </a:spcBef>
              <a:buFont typeface="Arial" panose="020B0604020202020204" pitchFamily="34" charset="0"/>
              <a:buChar char="•"/>
            </a:pPr>
            <a:r>
              <a:rPr lang="en-US" sz="2200" dirty="0"/>
              <a:t>Discussed what type of person should fill the role for different project types. </a:t>
            </a:r>
          </a:p>
          <a:p>
            <a:pPr marL="342900" indent="-342900">
              <a:lnSpc>
                <a:spcPct val="100000"/>
              </a:lnSpc>
              <a:spcBef>
                <a:spcPts val="400"/>
              </a:spcBef>
              <a:buFont typeface="Arial" panose="020B0604020202020204" pitchFamily="34" charset="0"/>
              <a:buChar char="•"/>
            </a:pPr>
            <a:r>
              <a:rPr lang="en-US" sz="2200" dirty="0"/>
              <a:t>Described how a single person might be the product owner for more than one Scrum team, and how on occasion a single person might be both a product owner and a team member on the same Scrum team. </a:t>
            </a:r>
          </a:p>
          <a:p>
            <a:pPr marL="342900" indent="-342900">
              <a:lnSpc>
                <a:spcPct val="100000"/>
              </a:lnSpc>
              <a:spcBef>
                <a:spcPts val="400"/>
              </a:spcBef>
              <a:buFont typeface="Arial" panose="020B0604020202020204" pitchFamily="34" charset="0"/>
              <a:buChar char="•"/>
            </a:pPr>
            <a:r>
              <a:rPr lang="en-US" sz="2200" dirty="0"/>
              <a:t>Discussed the idea of a product owner team with a focus on product owner proxies and chief product owners.</a:t>
            </a:r>
          </a:p>
        </p:txBody>
      </p:sp>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100887"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Product Owner</a:t>
            </a:r>
          </a:p>
        </p:txBody>
      </p:sp>
    </p:spTree>
    <p:extLst>
      <p:ext uri="{BB962C8B-B14F-4D97-AF65-F5344CB8AC3E}">
        <p14:creationId xmlns:p14="http://schemas.microsoft.com/office/powerpoint/2010/main" val="1152437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8367" y="1490663"/>
            <a:ext cx="7931451" cy="2387600"/>
          </a:xfrm>
        </p:spPr>
        <p:txBody>
          <a:bodyPr/>
          <a:lstStyle/>
          <a:p>
            <a:r>
              <a:rPr lang="en-US" dirty="0"/>
              <a:t>Product Owner</a:t>
            </a:r>
          </a:p>
        </p:txBody>
      </p:sp>
      <p:sp>
        <p:nvSpPr>
          <p:cNvPr id="3" name="Subtitle 2"/>
          <p:cNvSpPr>
            <a:spLocks noGrp="1"/>
          </p:cNvSpPr>
          <p:nvPr>
            <p:ph type="subTitle" idx="1"/>
          </p:nvPr>
        </p:nvSpPr>
        <p:spPr/>
        <p:txBody>
          <a:bodyPr/>
          <a:lstStyle/>
          <a:p>
            <a:r>
              <a:rPr lang="en-US" dirty="0">
                <a:solidFill>
                  <a:srgbClr val="333333"/>
                </a:solidFill>
              </a:rPr>
              <a:t>Chapter 9</a:t>
            </a:r>
          </a:p>
        </p:txBody>
      </p:sp>
    </p:spTree>
    <p:extLst>
      <p:ext uri="{BB962C8B-B14F-4D97-AF65-F5344CB8AC3E}">
        <p14:creationId xmlns:p14="http://schemas.microsoft.com/office/powerpoint/2010/main" val="3380584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8367" y="1490663"/>
            <a:ext cx="7931451" cy="2387600"/>
          </a:xfrm>
        </p:spPr>
        <p:txBody>
          <a:bodyPr/>
          <a:lstStyle/>
          <a:p>
            <a:r>
              <a:rPr lang="en-US" dirty="0" err="1"/>
              <a:t>Scrummaster</a:t>
            </a:r>
            <a:endParaRPr lang="en-US" dirty="0"/>
          </a:p>
        </p:txBody>
      </p:sp>
      <p:sp>
        <p:nvSpPr>
          <p:cNvPr id="3" name="Subtitle 2"/>
          <p:cNvSpPr>
            <a:spLocks noGrp="1"/>
          </p:cNvSpPr>
          <p:nvPr>
            <p:ph type="subTitle" idx="1"/>
          </p:nvPr>
        </p:nvSpPr>
        <p:spPr/>
        <p:txBody>
          <a:bodyPr/>
          <a:lstStyle/>
          <a:p>
            <a:r>
              <a:rPr lang="en-US" dirty="0">
                <a:solidFill>
                  <a:srgbClr val="333333"/>
                </a:solidFill>
              </a:rPr>
              <a:t>Chapter 10</a:t>
            </a:r>
          </a:p>
        </p:txBody>
      </p:sp>
    </p:spTree>
    <p:extLst>
      <p:ext uri="{BB962C8B-B14F-4D97-AF65-F5344CB8AC3E}">
        <p14:creationId xmlns:p14="http://schemas.microsoft.com/office/powerpoint/2010/main" val="1514584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r>
              <a:rPr lang="en-US" dirty="0"/>
              <a:t>ScrumMaster – Overview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Agenda</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400" dirty="0"/>
              <a:t>Principal Responsibilities</a:t>
            </a:r>
          </a:p>
          <a:p>
            <a:pPr marL="342900" indent="-342900">
              <a:lnSpc>
                <a:spcPct val="100000"/>
              </a:lnSpc>
              <a:spcBef>
                <a:spcPts val="400"/>
              </a:spcBef>
              <a:buFont typeface="Arial" panose="020B0604020202020204" pitchFamily="34" charset="0"/>
              <a:buChar char="•"/>
            </a:pPr>
            <a:r>
              <a:rPr lang="en-US" sz="2400" dirty="0"/>
              <a:t>Characteristics/Skills</a:t>
            </a:r>
          </a:p>
          <a:p>
            <a:pPr marL="342900" indent="-342900">
              <a:lnSpc>
                <a:spcPct val="100000"/>
              </a:lnSpc>
              <a:spcBef>
                <a:spcPts val="400"/>
              </a:spcBef>
              <a:buFont typeface="Arial" panose="020B0604020202020204" pitchFamily="34" charset="0"/>
              <a:buChar char="•"/>
            </a:pPr>
            <a:r>
              <a:rPr lang="en-US" sz="2400" dirty="0"/>
              <a:t>A Day in the Life</a:t>
            </a:r>
          </a:p>
          <a:p>
            <a:pPr marL="342900" indent="-342900">
              <a:lnSpc>
                <a:spcPct val="100000"/>
              </a:lnSpc>
              <a:spcBef>
                <a:spcPts val="400"/>
              </a:spcBef>
              <a:buFont typeface="Arial" panose="020B0604020202020204" pitchFamily="34" charset="0"/>
              <a:buChar char="•"/>
            </a:pPr>
            <a:r>
              <a:rPr lang="en-US" sz="2400" dirty="0"/>
              <a:t>Fulfilling the Role</a:t>
            </a:r>
          </a:p>
          <a:p>
            <a:pPr marL="342900" indent="-342900">
              <a:lnSpc>
                <a:spcPct val="100000"/>
              </a:lnSpc>
              <a:spcBef>
                <a:spcPts val="400"/>
              </a:spcBef>
              <a:buFont typeface="Arial" panose="020B0604020202020204" pitchFamily="34" charset="0"/>
              <a:buChar char="•"/>
            </a:pPr>
            <a:r>
              <a:rPr lang="en-US" sz="2400" dirty="0"/>
              <a:t>Closing</a:t>
            </a:r>
          </a:p>
        </p:txBody>
      </p:sp>
    </p:spTree>
    <p:extLst>
      <p:ext uri="{BB962C8B-B14F-4D97-AF65-F5344CB8AC3E}">
        <p14:creationId xmlns:p14="http://schemas.microsoft.com/office/powerpoint/2010/main" val="2215785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r>
              <a:rPr lang="en-US" dirty="0"/>
              <a:t>ScrumMaster – Overview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Summary</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10593949" cy="4214812"/>
          </a:xfrm>
        </p:spPr>
        <p:txBody>
          <a:bodyPr/>
          <a:lstStyle/>
          <a:p>
            <a:pPr marL="342900" indent="-342900">
              <a:lnSpc>
                <a:spcPct val="100000"/>
              </a:lnSpc>
              <a:spcBef>
                <a:spcPts val="400"/>
              </a:spcBef>
              <a:buFont typeface="Arial" panose="020B0604020202020204" pitchFamily="34" charset="0"/>
              <a:buChar char="•"/>
            </a:pPr>
            <a:r>
              <a:rPr lang="en-US" sz="2200" dirty="0"/>
              <a:t>The ScrumMaster is one of three roles on a Scrum team.</a:t>
            </a:r>
          </a:p>
          <a:p>
            <a:pPr marL="342900" indent="-342900">
              <a:lnSpc>
                <a:spcPct val="100000"/>
              </a:lnSpc>
              <a:spcBef>
                <a:spcPts val="400"/>
              </a:spcBef>
              <a:buFont typeface="Arial" panose="020B0604020202020204" pitchFamily="34" charset="0"/>
              <a:buChar char="•"/>
            </a:pPr>
            <a:r>
              <a:rPr lang="en-US" sz="2200" dirty="0"/>
              <a:t>While the product owner is focused on building the right product and the development team is focused on building the product right, the ScrumMaster is focused on helping everyone understand and embrace the Scrum values, principles, and practices. </a:t>
            </a:r>
          </a:p>
          <a:p>
            <a:pPr marL="342900" indent="-342900">
              <a:lnSpc>
                <a:spcPct val="100000"/>
              </a:lnSpc>
              <a:spcBef>
                <a:spcPts val="400"/>
              </a:spcBef>
              <a:buFont typeface="Arial" panose="020B0604020202020204" pitchFamily="34" charset="0"/>
              <a:buChar char="•"/>
            </a:pPr>
            <a:r>
              <a:rPr lang="en-US" sz="2200" dirty="0"/>
              <a:t>The ScrumMaster acts as a coach to both the development team and the product owner. </a:t>
            </a:r>
          </a:p>
          <a:p>
            <a:pPr marL="342900" indent="-342900">
              <a:lnSpc>
                <a:spcPct val="100000"/>
              </a:lnSpc>
              <a:spcBef>
                <a:spcPts val="400"/>
              </a:spcBef>
              <a:buFont typeface="Arial" panose="020B0604020202020204" pitchFamily="34" charset="0"/>
              <a:buChar char="•"/>
            </a:pPr>
            <a:r>
              <a:rPr lang="en-US" sz="2200" dirty="0"/>
              <a:t>A ScrumMaster also provides process leadership, helping the Scrum team and the rest of the organization develop their own high-performance, organization-specific Scrum approach.</a:t>
            </a:r>
          </a:p>
        </p:txBody>
      </p:sp>
    </p:spTree>
    <p:extLst>
      <p:ext uri="{BB962C8B-B14F-4D97-AF65-F5344CB8AC3E}">
        <p14:creationId xmlns:p14="http://schemas.microsoft.com/office/powerpoint/2010/main" val="3050957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936697" cy="485698"/>
          </a:xfrm>
        </p:spPr>
        <p:txBody>
          <a:bodyPr>
            <a:normAutofit fontScale="90000"/>
          </a:bodyPr>
          <a:lstStyle/>
          <a:p>
            <a:r>
              <a:rPr lang="en-US" dirty="0"/>
              <a:t>ScrumMaster – Principal Responsibilities </a:t>
            </a:r>
          </a:p>
        </p:txBody>
      </p:sp>
      <p:pic>
        <p:nvPicPr>
          <p:cNvPr id="7" name="Picture 6">
            <a:extLst>
              <a:ext uri="{FF2B5EF4-FFF2-40B4-BE49-F238E27FC236}">
                <a16:creationId xmlns:a16="http://schemas.microsoft.com/office/drawing/2014/main" id="{D5776B94-A7C4-5D46-819F-E2EE1CC88B16}"/>
              </a:ext>
            </a:extLst>
          </p:cNvPr>
          <p:cNvPicPr>
            <a:picLocks noChangeAspect="1"/>
          </p:cNvPicPr>
          <p:nvPr/>
        </p:nvPicPr>
        <p:blipFill>
          <a:blip r:embed="rId3"/>
          <a:stretch>
            <a:fillRect/>
          </a:stretch>
        </p:blipFill>
        <p:spPr>
          <a:xfrm>
            <a:off x="1235240" y="1400175"/>
            <a:ext cx="9721520" cy="4827353"/>
          </a:xfrm>
          <a:prstGeom prst="rect">
            <a:avLst/>
          </a:prstGeom>
        </p:spPr>
      </p:pic>
    </p:spTree>
    <p:extLst>
      <p:ext uri="{BB962C8B-B14F-4D97-AF65-F5344CB8AC3E}">
        <p14:creationId xmlns:p14="http://schemas.microsoft.com/office/powerpoint/2010/main" val="1100286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950985" cy="485698"/>
          </a:xfrm>
        </p:spPr>
        <p:txBody>
          <a:bodyPr>
            <a:normAutofit fontScale="90000"/>
          </a:bodyPr>
          <a:lstStyle/>
          <a:p>
            <a:r>
              <a:rPr lang="en-US" dirty="0"/>
              <a:t>ScrumMaster – Principal Responsibilities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Coach</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10593949" cy="4214812"/>
          </a:xfrm>
        </p:spPr>
        <p:txBody>
          <a:bodyPr/>
          <a:lstStyle/>
          <a:p>
            <a:pPr marL="342900" indent="-342900">
              <a:lnSpc>
                <a:spcPct val="100000"/>
              </a:lnSpc>
              <a:spcBef>
                <a:spcPts val="400"/>
              </a:spcBef>
              <a:buFont typeface="Arial" panose="020B0604020202020204" pitchFamily="34" charset="0"/>
              <a:buChar char="•"/>
            </a:pPr>
            <a:r>
              <a:rPr lang="en-US" sz="2200" dirty="0"/>
              <a:t>The ScrumMaster is the agile coach for the Scrum team—both the development team and the product owner.  </a:t>
            </a:r>
          </a:p>
          <a:p>
            <a:pPr marL="342900" indent="-342900">
              <a:lnSpc>
                <a:spcPct val="100000"/>
              </a:lnSpc>
              <a:spcBef>
                <a:spcPts val="400"/>
              </a:spcBef>
              <a:buFont typeface="Arial" panose="020B0604020202020204" pitchFamily="34" charset="0"/>
              <a:buChar char="•"/>
            </a:pPr>
            <a:r>
              <a:rPr lang="en-US" sz="2200" dirty="0"/>
              <a:t>By coaching both roles, the ScrumMaster can remove barriers between the roles and enable the product owner to directly drive development.</a:t>
            </a:r>
          </a:p>
          <a:p>
            <a:pPr marL="342900" indent="-342900">
              <a:lnSpc>
                <a:spcPct val="100000"/>
              </a:lnSpc>
              <a:spcBef>
                <a:spcPts val="400"/>
              </a:spcBef>
              <a:buFont typeface="Arial" panose="020B0604020202020204" pitchFamily="34" charset="0"/>
              <a:buChar char="•"/>
            </a:pPr>
            <a:r>
              <a:rPr lang="en-US" sz="2200" dirty="0"/>
              <a:t>Analogous to the coach of a sports team, the ScrumMaster observes how the team is using Scrum and does anything possible to help it get to the next level of performance. </a:t>
            </a:r>
          </a:p>
          <a:p>
            <a:pPr marL="342900" indent="-342900">
              <a:lnSpc>
                <a:spcPct val="100000"/>
              </a:lnSpc>
              <a:spcBef>
                <a:spcPts val="400"/>
              </a:spcBef>
              <a:buFont typeface="Arial" panose="020B0604020202020204" pitchFamily="34" charset="0"/>
              <a:buChar char="•"/>
            </a:pPr>
            <a:r>
              <a:rPr lang="en-US" sz="2200" dirty="0"/>
              <a:t>When problems arise that the team can and should be able to solve, the ScrumMaster’s attitude, like that of any good coach, is “I’m not here to solve your problems for you; instead, I’m here to help you solve your own problems.” If the problem is an impediment that the team can’t resolve, the ScrumMaster takes ownership of getting it resolved.</a:t>
            </a:r>
          </a:p>
        </p:txBody>
      </p:sp>
    </p:spTree>
    <p:extLst>
      <p:ext uri="{BB962C8B-B14F-4D97-AF65-F5344CB8AC3E}">
        <p14:creationId xmlns:p14="http://schemas.microsoft.com/office/powerpoint/2010/main" val="1229546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950985" cy="485698"/>
          </a:xfrm>
        </p:spPr>
        <p:txBody>
          <a:bodyPr>
            <a:normAutofit fontScale="90000"/>
          </a:bodyPr>
          <a:lstStyle/>
          <a:p>
            <a:r>
              <a:rPr lang="en-US" dirty="0"/>
              <a:t>ScrumMaster – Principal Responsibilities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Servant Leader</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10593949" cy="4214812"/>
          </a:xfrm>
        </p:spPr>
        <p:txBody>
          <a:bodyPr/>
          <a:lstStyle/>
          <a:p>
            <a:pPr marL="342900" indent="-342900">
              <a:lnSpc>
                <a:spcPct val="100000"/>
              </a:lnSpc>
              <a:spcBef>
                <a:spcPts val="400"/>
              </a:spcBef>
              <a:buFont typeface="Arial" panose="020B0604020202020204" pitchFamily="34" charset="0"/>
              <a:buChar char="•"/>
            </a:pPr>
            <a:r>
              <a:rPr lang="en-US" sz="2200" dirty="0"/>
              <a:t>The ScrumMaster is often described as a </a:t>
            </a:r>
            <a:r>
              <a:rPr lang="en-US" sz="2200" b="1" dirty="0"/>
              <a:t>servant leader </a:t>
            </a:r>
            <a:r>
              <a:rPr lang="en-US" sz="2200" dirty="0"/>
              <a:t>of the Scrum team. </a:t>
            </a:r>
          </a:p>
          <a:p>
            <a:pPr marL="342900" indent="-342900">
              <a:lnSpc>
                <a:spcPct val="100000"/>
              </a:lnSpc>
              <a:spcBef>
                <a:spcPts val="400"/>
              </a:spcBef>
              <a:buFont typeface="Arial" panose="020B0604020202020204" pitchFamily="34" charset="0"/>
              <a:buChar char="•"/>
            </a:pPr>
            <a:r>
              <a:rPr lang="en-US" sz="2200" dirty="0"/>
              <a:t>Even when acting as the team’s coach, the ScrumMaster is first and foremost a servant to the Scrum team, ensuring that its highest-priority needs are being met. </a:t>
            </a:r>
          </a:p>
          <a:p>
            <a:pPr marL="342900" indent="-342900">
              <a:lnSpc>
                <a:spcPct val="100000"/>
              </a:lnSpc>
              <a:spcBef>
                <a:spcPts val="400"/>
              </a:spcBef>
              <a:buFont typeface="Arial" panose="020B0604020202020204" pitchFamily="34" charset="0"/>
              <a:buChar char="•"/>
            </a:pPr>
            <a:r>
              <a:rPr lang="en-US" sz="2200" dirty="0"/>
              <a:t>A servant leader would never ask, “So, what are you going to do for me today?” Instead, a servant leader asks, “So, what can I do today to help you and the team be more effective?”</a:t>
            </a:r>
          </a:p>
        </p:txBody>
      </p:sp>
    </p:spTree>
    <p:extLst>
      <p:ext uri="{BB962C8B-B14F-4D97-AF65-F5344CB8AC3E}">
        <p14:creationId xmlns:p14="http://schemas.microsoft.com/office/powerpoint/2010/main" val="1298143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950985" cy="485698"/>
          </a:xfrm>
        </p:spPr>
        <p:txBody>
          <a:bodyPr>
            <a:normAutofit fontScale="90000"/>
          </a:bodyPr>
          <a:lstStyle/>
          <a:p>
            <a:r>
              <a:rPr lang="en-US" dirty="0"/>
              <a:t>ScrumMaster – Principal Responsibilities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Process Authority</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10593949" cy="4214812"/>
          </a:xfrm>
        </p:spPr>
        <p:txBody>
          <a:bodyPr/>
          <a:lstStyle/>
          <a:p>
            <a:pPr marL="342900" indent="-342900">
              <a:lnSpc>
                <a:spcPct val="100000"/>
              </a:lnSpc>
              <a:spcBef>
                <a:spcPts val="400"/>
              </a:spcBef>
              <a:buFont typeface="Arial" panose="020B0604020202020204" pitchFamily="34" charset="0"/>
              <a:buChar char="•"/>
            </a:pPr>
            <a:r>
              <a:rPr lang="en-US" sz="2200" dirty="0"/>
              <a:t>The ScrumMaster is the Scrum team’s process authority. </a:t>
            </a:r>
          </a:p>
          <a:p>
            <a:pPr marL="342900" indent="-342900">
              <a:lnSpc>
                <a:spcPct val="100000"/>
              </a:lnSpc>
              <a:spcBef>
                <a:spcPts val="400"/>
              </a:spcBef>
              <a:buFont typeface="Arial" panose="020B0604020202020204" pitchFamily="34" charset="0"/>
              <a:buChar char="•"/>
            </a:pPr>
            <a:r>
              <a:rPr lang="en-US" sz="2200" dirty="0"/>
              <a:t>In this capacity, the ScrumMaster is empowered to ensure that the Scrum team enacts and adheres to the Scrum values, principles, and practices along with the Scrum team’s specific approaches. </a:t>
            </a:r>
          </a:p>
          <a:p>
            <a:pPr marL="342900" indent="-342900">
              <a:lnSpc>
                <a:spcPct val="100000"/>
              </a:lnSpc>
              <a:spcBef>
                <a:spcPts val="400"/>
              </a:spcBef>
              <a:buFont typeface="Arial" panose="020B0604020202020204" pitchFamily="34" charset="0"/>
              <a:buChar char="•"/>
            </a:pPr>
            <a:r>
              <a:rPr lang="en-US" sz="2200" dirty="0"/>
              <a:t>The ScrumMaster continuously helps the Scrum team improve the process, whenever possible, to maximize delivered business value.</a:t>
            </a:r>
          </a:p>
          <a:p>
            <a:pPr marL="342900" indent="-342900">
              <a:lnSpc>
                <a:spcPct val="100000"/>
              </a:lnSpc>
              <a:spcBef>
                <a:spcPts val="400"/>
              </a:spcBef>
              <a:buFont typeface="Arial" panose="020B0604020202020204" pitchFamily="34" charset="0"/>
              <a:buChar char="•"/>
            </a:pPr>
            <a:r>
              <a:rPr lang="en-US" sz="2200" dirty="0"/>
              <a:t>Authority in this context is not the same type of authority that a functional manager or project manager would have. For example, the ScrumMaster doesn’t hire and fire and cannot dictate to the team what tasks it should do or how to do them. The ScrumMaster also is not responsible for making sure the work gets done. </a:t>
            </a:r>
          </a:p>
          <a:p>
            <a:pPr marL="342900" indent="-342900">
              <a:lnSpc>
                <a:spcPct val="100000"/>
              </a:lnSpc>
              <a:spcBef>
                <a:spcPts val="400"/>
              </a:spcBef>
              <a:buFont typeface="Arial" panose="020B0604020202020204" pitchFamily="34" charset="0"/>
              <a:buChar char="•"/>
            </a:pPr>
            <a:r>
              <a:rPr lang="en-US" sz="2200" dirty="0"/>
              <a:t>Instead, the ScrumMaster helps the team define and adhere to its own process for making sure the work gets done.</a:t>
            </a:r>
          </a:p>
        </p:txBody>
      </p:sp>
    </p:spTree>
    <p:extLst>
      <p:ext uri="{BB962C8B-B14F-4D97-AF65-F5344CB8AC3E}">
        <p14:creationId xmlns:p14="http://schemas.microsoft.com/office/powerpoint/2010/main" val="3955127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950985" cy="485698"/>
          </a:xfrm>
        </p:spPr>
        <p:txBody>
          <a:bodyPr>
            <a:normAutofit fontScale="90000"/>
          </a:bodyPr>
          <a:lstStyle/>
          <a:p>
            <a:r>
              <a:rPr lang="en-US" dirty="0"/>
              <a:t>ScrumMaster – Principal Responsibilities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Interference Shield</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10593949" cy="4214812"/>
          </a:xfrm>
        </p:spPr>
        <p:txBody>
          <a:bodyPr/>
          <a:lstStyle/>
          <a:p>
            <a:pPr marL="342900" indent="-342900">
              <a:lnSpc>
                <a:spcPct val="100000"/>
              </a:lnSpc>
              <a:spcBef>
                <a:spcPts val="400"/>
              </a:spcBef>
              <a:buFont typeface="Arial" panose="020B0604020202020204" pitchFamily="34" charset="0"/>
              <a:buChar char="•"/>
            </a:pPr>
            <a:r>
              <a:rPr lang="en-US" sz="2200" dirty="0"/>
              <a:t>The ScrumMaster protects the development team from outside interference so that it can remain focused on delivering business value every sprint. </a:t>
            </a:r>
          </a:p>
          <a:p>
            <a:pPr marL="342900" indent="-342900">
              <a:lnSpc>
                <a:spcPct val="100000"/>
              </a:lnSpc>
              <a:spcBef>
                <a:spcPts val="400"/>
              </a:spcBef>
              <a:buFont typeface="Arial" panose="020B0604020202020204" pitchFamily="34" charset="0"/>
              <a:buChar char="•"/>
            </a:pPr>
            <a:r>
              <a:rPr lang="en-US" sz="2200" dirty="0"/>
              <a:t>Interference can come from any number of sources, from managers who want to redirect team members in the middle of a sprint, to issues originating from other teams. </a:t>
            </a:r>
          </a:p>
          <a:p>
            <a:pPr marL="342900" indent="-342900">
              <a:lnSpc>
                <a:spcPct val="100000"/>
              </a:lnSpc>
              <a:spcBef>
                <a:spcPts val="400"/>
              </a:spcBef>
              <a:buFont typeface="Arial" panose="020B0604020202020204" pitchFamily="34" charset="0"/>
              <a:buChar char="•"/>
            </a:pPr>
            <a:r>
              <a:rPr lang="en-US" sz="2200" dirty="0"/>
              <a:t>No matter what the source of the interference, the ScrumMaster acts as an interceptor (fielding inquiries, addressing management, and arbitrating disputes) so that the team can focus on delivering value.</a:t>
            </a:r>
          </a:p>
        </p:txBody>
      </p:sp>
    </p:spTree>
    <p:extLst>
      <p:ext uri="{BB962C8B-B14F-4D97-AF65-F5344CB8AC3E}">
        <p14:creationId xmlns:p14="http://schemas.microsoft.com/office/powerpoint/2010/main" val="3292051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950985" cy="485698"/>
          </a:xfrm>
        </p:spPr>
        <p:txBody>
          <a:bodyPr>
            <a:normAutofit fontScale="90000"/>
          </a:bodyPr>
          <a:lstStyle/>
          <a:p>
            <a:r>
              <a:rPr lang="en-US" dirty="0"/>
              <a:t>ScrumMaster – Principal Responsibilities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Impediment Remover</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10593949" cy="4214812"/>
          </a:xfrm>
        </p:spPr>
        <p:txBody>
          <a:bodyPr/>
          <a:lstStyle/>
          <a:p>
            <a:pPr marL="342900" indent="-342900">
              <a:lnSpc>
                <a:spcPct val="100000"/>
              </a:lnSpc>
              <a:spcBef>
                <a:spcPts val="400"/>
              </a:spcBef>
              <a:buFont typeface="Arial" panose="020B0604020202020204" pitchFamily="34" charset="0"/>
              <a:buChar char="•"/>
            </a:pPr>
            <a:r>
              <a:rPr lang="en-US" sz="2200" dirty="0"/>
              <a:t>The ScrumMaster also takes responsibility for removing impediments that inhibit the team’s productivity (when the team members themselves cannot reasonably remove them). </a:t>
            </a:r>
          </a:p>
          <a:p>
            <a:pPr marL="342900" indent="-342900">
              <a:lnSpc>
                <a:spcPct val="100000"/>
              </a:lnSpc>
              <a:spcBef>
                <a:spcPts val="400"/>
              </a:spcBef>
              <a:buFont typeface="Arial" panose="020B0604020202020204" pitchFamily="34" charset="0"/>
              <a:buChar char="•"/>
            </a:pPr>
            <a:r>
              <a:rPr lang="en-US" sz="2200" dirty="0"/>
              <a:t>For example, imagine if a Scrum team that was consistently unable to meet its sprint goals. </a:t>
            </a:r>
          </a:p>
          <a:p>
            <a:pPr marL="800089" lvl="1" indent="-342900">
              <a:lnSpc>
                <a:spcPct val="100000"/>
              </a:lnSpc>
              <a:spcBef>
                <a:spcPts val="400"/>
              </a:spcBef>
              <a:buFont typeface="Arial" panose="020B0604020202020204" pitchFamily="34" charset="0"/>
              <a:buChar char="•"/>
            </a:pPr>
            <a:r>
              <a:rPr lang="en-US" dirty="0"/>
              <a:t>The impediment was unstable production servers that the team used during testing (as part of its definition of done). </a:t>
            </a:r>
          </a:p>
          <a:p>
            <a:pPr marL="800089" lvl="1" indent="-342900">
              <a:lnSpc>
                <a:spcPct val="100000"/>
              </a:lnSpc>
              <a:spcBef>
                <a:spcPts val="400"/>
              </a:spcBef>
              <a:buFont typeface="Arial" panose="020B0604020202020204" pitchFamily="34" charset="0"/>
              <a:buChar char="•"/>
            </a:pPr>
            <a:r>
              <a:rPr lang="en-US" dirty="0"/>
              <a:t>The team itself had no control over these servers—that was the responsibility of the VP of Operations. Because the team itself could not remove the impediment, the ScrumMaster took ownership of improving the server stability by working with the VP of Operations and others who could actually do something about the stability issue.</a:t>
            </a:r>
          </a:p>
        </p:txBody>
      </p:sp>
    </p:spTree>
    <p:extLst>
      <p:ext uri="{BB962C8B-B14F-4D97-AF65-F5344CB8AC3E}">
        <p14:creationId xmlns:p14="http://schemas.microsoft.com/office/powerpoint/2010/main" val="2966270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950985" cy="485698"/>
          </a:xfrm>
        </p:spPr>
        <p:txBody>
          <a:bodyPr>
            <a:normAutofit fontScale="90000"/>
          </a:bodyPr>
          <a:lstStyle/>
          <a:p>
            <a:r>
              <a:rPr lang="en-US" dirty="0"/>
              <a:t>ScrumMaster – Principal Responsibilities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Change Agent</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10836837" cy="4214812"/>
          </a:xfrm>
        </p:spPr>
        <p:txBody>
          <a:bodyPr/>
          <a:lstStyle/>
          <a:p>
            <a:pPr marL="342900" indent="-342900">
              <a:lnSpc>
                <a:spcPct val="100000"/>
              </a:lnSpc>
              <a:spcBef>
                <a:spcPts val="400"/>
              </a:spcBef>
              <a:buFont typeface="Arial" panose="020B0604020202020204" pitchFamily="34" charset="0"/>
              <a:buChar char="•"/>
            </a:pPr>
            <a:r>
              <a:rPr lang="en-US" sz="2200" dirty="0"/>
              <a:t>The ScrumMaster must help change more than faulty servers and similar impediments. </a:t>
            </a:r>
          </a:p>
          <a:p>
            <a:pPr marL="342900" indent="-342900">
              <a:lnSpc>
                <a:spcPct val="100000"/>
              </a:lnSpc>
              <a:spcBef>
                <a:spcPts val="400"/>
              </a:spcBef>
              <a:buFont typeface="Arial" panose="020B0604020202020204" pitchFamily="34" charset="0"/>
              <a:buChar char="•"/>
            </a:pPr>
            <a:r>
              <a:rPr lang="en-US" sz="2200" dirty="0"/>
              <a:t>A good ScrumMaster must help change minds as well. Scrum can be very disruptive to the status quo; the change that is required to be successful with Scrum can be difficult. </a:t>
            </a:r>
          </a:p>
          <a:p>
            <a:pPr marL="342900" indent="-342900">
              <a:lnSpc>
                <a:spcPct val="100000"/>
              </a:lnSpc>
              <a:spcBef>
                <a:spcPts val="400"/>
              </a:spcBef>
              <a:buFont typeface="Arial" panose="020B0604020202020204" pitchFamily="34" charset="0"/>
              <a:buChar char="•"/>
            </a:pPr>
            <a:r>
              <a:rPr lang="en-US" sz="2200" dirty="0"/>
              <a:t>The ScrumMaster helps others understand the need for change, the impacts of Scrum outside of the Scrum team, and the broad-reaching benefits Scrum can help achieve. </a:t>
            </a:r>
          </a:p>
          <a:p>
            <a:pPr marL="342900" indent="-342900">
              <a:lnSpc>
                <a:spcPct val="100000"/>
              </a:lnSpc>
              <a:spcBef>
                <a:spcPts val="400"/>
              </a:spcBef>
              <a:buFont typeface="Arial" panose="020B0604020202020204" pitchFamily="34" charset="0"/>
              <a:buChar char="•"/>
            </a:pPr>
            <a:r>
              <a:rPr lang="en-US" sz="2200" dirty="0"/>
              <a:t>The ScrumMaster also ensures that effective change is occurring at all levels of the organization, enabling not only short-term success but, more importantly, the long-term benefits from using Scrum. </a:t>
            </a:r>
          </a:p>
          <a:p>
            <a:pPr marL="342900" indent="-342900">
              <a:lnSpc>
                <a:spcPct val="100000"/>
              </a:lnSpc>
              <a:spcBef>
                <a:spcPts val="400"/>
              </a:spcBef>
              <a:buFont typeface="Arial" panose="020B0604020202020204" pitchFamily="34" charset="0"/>
              <a:buChar char="•"/>
            </a:pPr>
            <a:r>
              <a:rPr lang="en-US" sz="2200" dirty="0"/>
              <a:t>In large organizations, the </a:t>
            </a:r>
            <a:r>
              <a:rPr lang="en-US" sz="2200" dirty="0" err="1"/>
              <a:t>ScrumMasters</a:t>
            </a:r>
            <a:r>
              <a:rPr lang="en-US" sz="2200" dirty="0"/>
              <a:t> might band together to become a more effective force for change.</a:t>
            </a:r>
            <a:endParaRPr lang="en-US" dirty="0"/>
          </a:p>
        </p:txBody>
      </p:sp>
    </p:spTree>
    <p:extLst>
      <p:ext uri="{BB962C8B-B14F-4D97-AF65-F5344CB8AC3E}">
        <p14:creationId xmlns:p14="http://schemas.microsoft.com/office/powerpoint/2010/main" val="2956185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r>
              <a:rPr lang="en-US" dirty="0"/>
              <a:t>Product Owner – Overview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Agenda</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9544688" cy="4363612"/>
          </a:xfrm>
        </p:spPr>
        <p:txBody>
          <a:bodyPr/>
          <a:lstStyle/>
          <a:p>
            <a:pPr marL="342900" indent="-342900">
              <a:lnSpc>
                <a:spcPct val="100000"/>
              </a:lnSpc>
              <a:spcBef>
                <a:spcPts val="400"/>
              </a:spcBef>
              <a:buFont typeface="Arial" panose="020B0604020202020204" pitchFamily="34" charset="0"/>
              <a:buChar char="•"/>
            </a:pPr>
            <a:r>
              <a:rPr lang="en-US" sz="2400" dirty="0"/>
              <a:t>Description of the product owner role. </a:t>
            </a:r>
          </a:p>
          <a:p>
            <a:pPr marL="342900" indent="-342900">
              <a:lnSpc>
                <a:spcPct val="100000"/>
              </a:lnSpc>
              <a:spcBef>
                <a:spcPts val="400"/>
              </a:spcBef>
              <a:buFont typeface="Arial" panose="020B0604020202020204" pitchFamily="34" charset="0"/>
              <a:buChar char="•"/>
            </a:pPr>
            <a:r>
              <a:rPr lang="en-US" sz="2400" dirty="0"/>
              <a:t>Purpose of this role relative to other Scrum roles. </a:t>
            </a:r>
          </a:p>
          <a:p>
            <a:pPr marL="342900" indent="-342900">
              <a:lnSpc>
                <a:spcPct val="100000"/>
              </a:lnSpc>
              <a:spcBef>
                <a:spcPts val="400"/>
              </a:spcBef>
              <a:buFont typeface="Arial" panose="020B0604020202020204" pitchFamily="34" charset="0"/>
              <a:buChar char="•"/>
            </a:pPr>
            <a:r>
              <a:rPr lang="en-US" sz="2400" dirty="0"/>
              <a:t>Principal responsibilities and characteristics of a product owner. </a:t>
            </a:r>
          </a:p>
          <a:p>
            <a:pPr marL="342900" indent="-342900">
              <a:lnSpc>
                <a:spcPct val="100000"/>
              </a:lnSpc>
              <a:spcBef>
                <a:spcPts val="400"/>
              </a:spcBef>
              <a:buFont typeface="Arial" panose="020B0604020202020204" pitchFamily="34" charset="0"/>
              <a:buChar char="•"/>
            </a:pPr>
            <a:r>
              <a:rPr lang="en-US" sz="2400" dirty="0"/>
              <a:t>A “day in the life” of a PO over the course of multiple weeks. </a:t>
            </a:r>
          </a:p>
          <a:p>
            <a:pPr marL="342900" indent="-342900">
              <a:lnSpc>
                <a:spcPct val="100000"/>
              </a:lnSpc>
              <a:spcBef>
                <a:spcPts val="400"/>
              </a:spcBef>
              <a:buFont typeface="Arial" panose="020B0604020202020204" pitchFamily="34" charset="0"/>
              <a:buChar char="•"/>
            </a:pPr>
            <a:r>
              <a:rPr lang="en-US" sz="2400" dirty="0"/>
              <a:t>Who should be a product owner for different types of product development. </a:t>
            </a:r>
          </a:p>
          <a:p>
            <a:pPr marL="342900" indent="-342900">
              <a:lnSpc>
                <a:spcPct val="100000"/>
              </a:lnSpc>
              <a:spcBef>
                <a:spcPts val="400"/>
              </a:spcBef>
              <a:buFont typeface="Arial" panose="020B0604020202020204" pitchFamily="34" charset="0"/>
              <a:buChar char="•"/>
            </a:pPr>
            <a:r>
              <a:rPr lang="en-US" sz="2400" dirty="0"/>
              <a:t>Describe how the product owner role can be combined with other roles and how it can be scaled up into a product owner team.</a:t>
            </a:r>
          </a:p>
        </p:txBody>
      </p:sp>
    </p:spTree>
    <p:extLst>
      <p:ext uri="{BB962C8B-B14F-4D97-AF65-F5344CB8AC3E}">
        <p14:creationId xmlns:p14="http://schemas.microsoft.com/office/powerpoint/2010/main" val="4008301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950985" cy="485698"/>
          </a:xfrm>
        </p:spPr>
        <p:txBody>
          <a:bodyPr>
            <a:normAutofit fontScale="90000"/>
          </a:bodyPr>
          <a:lstStyle/>
          <a:p>
            <a:r>
              <a:rPr lang="en-US" dirty="0"/>
              <a:t>ScrumMaster – Characteristics and Skills</a:t>
            </a:r>
          </a:p>
        </p:txBody>
      </p:sp>
      <p:pic>
        <p:nvPicPr>
          <p:cNvPr id="8" name="Picture 7">
            <a:extLst>
              <a:ext uri="{FF2B5EF4-FFF2-40B4-BE49-F238E27FC236}">
                <a16:creationId xmlns:a16="http://schemas.microsoft.com/office/drawing/2014/main" id="{F0C59D6F-1CD5-B747-8E76-0C081EB31125}"/>
              </a:ext>
            </a:extLst>
          </p:cNvPr>
          <p:cNvPicPr>
            <a:picLocks noChangeAspect="1"/>
          </p:cNvPicPr>
          <p:nvPr/>
        </p:nvPicPr>
        <p:blipFill>
          <a:blip r:embed="rId3"/>
          <a:stretch>
            <a:fillRect/>
          </a:stretch>
        </p:blipFill>
        <p:spPr>
          <a:xfrm>
            <a:off x="828579" y="1071562"/>
            <a:ext cx="10534842" cy="5357617"/>
          </a:xfrm>
          <a:prstGeom prst="rect">
            <a:avLst/>
          </a:prstGeom>
        </p:spPr>
      </p:pic>
    </p:spTree>
    <p:extLst>
      <p:ext uri="{BB962C8B-B14F-4D97-AF65-F5344CB8AC3E}">
        <p14:creationId xmlns:p14="http://schemas.microsoft.com/office/powerpoint/2010/main" val="1053918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950985" cy="485698"/>
          </a:xfrm>
        </p:spPr>
        <p:txBody>
          <a:bodyPr>
            <a:normAutofit fontScale="90000"/>
          </a:bodyPr>
          <a:lstStyle/>
          <a:p>
            <a:r>
              <a:rPr lang="en-US" dirty="0"/>
              <a:t>ScrumMaster – Characteristics and Skills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Knowledgeable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10836837" cy="4214812"/>
          </a:xfrm>
        </p:spPr>
        <p:txBody>
          <a:bodyPr/>
          <a:lstStyle/>
          <a:p>
            <a:pPr marL="342900" indent="-342900">
              <a:lnSpc>
                <a:spcPct val="100000"/>
              </a:lnSpc>
              <a:spcBef>
                <a:spcPts val="400"/>
              </a:spcBef>
              <a:buFont typeface="Arial" panose="020B0604020202020204" pitchFamily="34" charset="0"/>
              <a:buChar char="•"/>
            </a:pPr>
            <a:r>
              <a:rPr lang="en-US" sz="2200" dirty="0"/>
              <a:t>To be an effective process coach, the ScrumMaster must be very knowledgeable about Scrum. </a:t>
            </a:r>
          </a:p>
          <a:p>
            <a:pPr marL="342900" indent="-342900">
              <a:lnSpc>
                <a:spcPct val="100000"/>
              </a:lnSpc>
              <a:spcBef>
                <a:spcPts val="400"/>
              </a:spcBef>
              <a:buFont typeface="Arial" panose="020B0604020202020204" pitchFamily="34" charset="0"/>
              <a:buChar char="•"/>
            </a:pPr>
            <a:r>
              <a:rPr lang="en-US" sz="2200" dirty="0"/>
              <a:t>The ScrumMaster should also understand the technical issues the team needs to address and technologies the team will use to create solutions. </a:t>
            </a:r>
          </a:p>
          <a:p>
            <a:pPr marL="342900" indent="-342900">
              <a:lnSpc>
                <a:spcPct val="100000"/>
              </a:lnSpc>
              <a:spcBef>
                <a:spcPts val="400"/>
              </a:spcBef>
              <a:buFont typeface="Arial" panose="020B0604020202020204" pitchFamily="34" charset="0"/>
              <a:buChar char="•"/>
            </a:pPr>
            <a:r>
              <a:rPr lang="en-US" sz="2200" dirty="0"/>
              <a:t>A ScrumMaster doesn’t need to have tech-lead- or dev-lead-level knowledge, but reasonable technical knowledge is an asset. </a:t>
            </a:r>
          </a:p>
          <a:p>
            <a:pPr marL="342900" indent="-342900">
              <a:lnSpc>
                <a:spcPct val="100000"/>
              </a:lnSpc>
              <a:spcBef>
                <a:spcPts val="400"/>
              </a:spcBef>
              <a:buFont typeface="Arial" panose="020B0604020202020204" pitchFamily="34" charset="0"/>
              <a:buChar char="•"/>
            </a:pPr>
            <a:r>
              <a:rPr lang="en-US" sz="2200" dirty="0"/>
              <a:t>The ScrumMaster also doesn’t need to be an expert in the business domain (the product owner does), but again, working knowledge of the business domain is very helpful.</a:t>
            </a:r>
            <a:endParaRPr lang="en-US" dirty="0"/>
          </a:p>
        </p:txBody>
      </p:sp>
    </p:spTree>
    <p:extLst>
      <p:ext uri="{BB962C8B-B14F-4D97-AF65-F5344CB8AC3E}">
        <p14:creationId xmlns:p14="http://schemas.microsoft.com/office/powerpoint/2010/main" val="1599870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950985" cy="485698"/>
          </a:xfrm>
        </p:spPr>
        <p:txBody>
          <a:bodyPr>
            <a:normAutofit fontScale="90000"/>
          </a:bodyPr>
          <a:lstStyle/>
          <a:p>
            <a:r>
              <a:rPr lang="en-US" dirty="0"/>
              <a:t>ScrumMaster – Characteristics and Skills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Questioning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10836837" cy="4214812"/>
          </a:xfrm>
        </p:spPr>
        <p:txBody>
          <a:bodyPr/>
          <a:lstStyle/>
          <a:p>
            <a:pPr marL="342900" indent="-342900">
              <a:lnSpc>
                <a:spcPct val="100000"/>
              </a:lnSpc>
              <a:spcBef>
                <a:spcPts val="400"/>
              </a:spcBef>
              <a:buFont typeface="Arial" panose="020B0604020202020204" pitchFamily="34" charset="0"/>
              <a:buChar char="•"/>
            </a:pPr>
            <a:r>
              <a:rPr lang="en-US" sz="2200" dirty="0" err="1"/>
              <a:t>ScrumMasters</a:t>
            </a:r>
            <a:r>
              <a:rPr lang="en-US" sz="2200" dirty="0"/>
              <a:t> use their coaching skills in conjunction with their process, technical, and business knowledge to ask great questions. </a:t>
            </a:r>
          </a:p>
          <a:p>
            <a:pPr marL="342900" indent="-342900">
              <a:lnSpc>
                <a:spcPct val="100000"/>
              </a:lnSpc>
              <a:spcBef>
                <a:spcPts val="400"/>
              </a:spcBef>
              <a:buFont typeface="Arial" panose="020B0604020202020204" pitchFamily="34" charset="0"/>
              <a:buChar char="•"/>
            </a:pPr>
            <a:r>
              <a:rPr lang="en-US" sz="2200" dirty="0"/>
              <a:t>They engage in intentional inquiry, asking the kinds of questions that make people stop and say, “Hmm. I never thought about that. Now that you ask that question, it makes me think there might be another way to go.” </a:t>
            </a:r>
          </a:p>
          <a:p>
            <a:pPr marL="342900" indent="-342900">
              <a:lnSpc>
                <a:spcPct val="100000"/>
              </a:lnSpc>
              <a:spcBef>
                <a:spcPts val="400"/>
              </a:spcBef>
              <a:buFont typeface="Arial" panose="020B0604020202020204" pitchFamily="34" charset="0"/>
              <a:buChar char="•"/>
            </a:pPr>
            <a:r>
              <a:rPr lang="en-US" sz="2200" dirty="0"/>
              <a:t>Great </a:t>
            </a:r>
            <a:r>
              <a:rPr lang="en-US" sz="2200" dirty="0" err="1"/>
              <a:t>ScrumMasters</a:t>
            </a:r>
            <a:r>
              <a:rPr lang="en-US" sz="2200" dirty="0"/>
              <a:t> almost never directly answer a question but instead reflexively answer with their own question—not an annoying question, or a question for the sake of asking a question, but rather a thoughtful, deep, probing question—thereby helping people realize that they have the insight to find their own answers (a form of Socratic questioning).</a:t>
            </a:r>
            <a:endParaRPr lang="en-US" dirty="0"/>
          </a:p>
        </p:txBody>
      </p:sp>
    </p:spTree>
    <p:extLst>
      <p:ext uri="{BB962C8B-B14F-4D97-AF65-F5344CB8AC3E}">
        <p14:creationId xmlns:p14="http://schemas.microsoft.com/office/powerpoint/2010/main" val="18380555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950985" cy="485698"/>
          </a:xfrm>
        </p:spPr>
        <p:txBody>
          <a:bodyPr>
            <a:normAutofit fontScale="90000"/>
          </a:bodyPr>
          <a:lstStyle/>
          <a:p>
            <a:r>
              <a:rPr lang="en-US" dirty="0"/>
              <a:t>ScrumMaster – Characteristics and Skills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Patience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10836837" cy="4214812"/>
          </a:xfrm>
        </p:spPr>
        <p:txBody>
          <a:bodyPr/>
          <a:lstStyle/>
          <a:p>
            <a:pPr marL="342900" indent="-342900">
              <a:lnSpc>
                <a:spcPct val="100000"/>
              </a:lnSpc>
              <a:spcBef>
                <a:spcPts val="400"/>
              </a:spcBef>
              <a:buFont typeface="Arial" panose="020B0604020202020204" pitchFamily="34" charset="0"/>
              <a:buChar char="•"/>
            </a:pPr>
            <a:r>
              <a:rPr lang="en-US" sz="2200" dirty="0"/>
              <a:t>Because </a:t>
            </a:r>
            <a:r>
              <a:rPr lang="en-US" sz="2200" dirty="0" err="1"/>
              <a:t>ScrumMasters</a:t>
            </a:r>
            <a:r>
              <a:rPr lang="en-US" sz="2200" dirty="0"/>
              <a:t> prefer not to give out answers, they need to be patient, giving teams time to arrive at appropriate answers on their own. </a:t>
            </a:r>
          </a:p>
          <a:p>
            <a:pPr marL="342900" indent="-342900">
              <a:lnSpc>
                <a:spcPct val="100000"/>
              </a:lnSpc>
              <a:spcBef>
                <a:spcPts val="400"/>
              </a:spcBef>
              <a:buFont typeface="Arial" panose="020B0604020202020204" pitchFamily="34" charset="0"/>
              <a:buChar char="•"/>
            </a:pPr>
            <a:r>
              <a:rPr lang="en-US" sz="2200" dirty="0"/>
              <a:t>At times it is hard for me to be a ScrumMaster because I see the issue the team is dealing with and I “know” the answer. Well, at least I think I know the answer! </a:t>
            </a:r>
          </a:p>
          <a:p>
            <a:pPr marL="342900" indent="-342900">
              <a:lnSpc>
                <a:spcPct val="100000"/>
              </a:lnSpc>
              <a:spcBef>
                <a:spcPts val="400"/>
              </a:spcBef>
              <a:buFont typeface="Arial" panose="020B0604020202020204" pitchFamily="34" charset="0"/>
              <a:buChar char="•"/>
            </a:pPr>
            <a:r>
              <a:rPr lang="en-US" sz="2200" dirty="0"/>
              <a:t>It is arrogant for me (or any ScrumMaster) to believe that I am smarter than the collective intelligence of the team. So, at times I just have to bite my tongue and be patient, letting the team work out the solution, periodically asking probing questions to help guide things along.</a:t>
            </a:r>
            <a:endParaRPr lang="en-US" dirty="0"/>
          </a:p>
        </p:txBody>
      </p:sp>
    </p:spTree>
    <p:extLst>
      <p:ext uri="{BB962C8B-B14F-4D97-AF65-F5344CB8AC3E}">
        <p14:creationId xmlns:p14="http://schemas.microsoft.com/office/powerpoint/2010/main" val="1145707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950985" cy="485698"/>
          </a:xfrm>
        </p:spPr>
        <p:txBody>
          <a:bodyPr>
            <a:normAutofit fontScale="90000"/>
          </a:bodyPr>
          <a:lstStyle/>
          <a:p>
            <a:r>
              <a:rPr lang="en-US" dirty="0"/>
              <a:t>ScrumMaster – Characteristics and Skills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Collaborative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10836837" cy="4214812"/>
          </a:xfrm>
        </p:spPr>
        <p:txBody>
          <a:bodyPr/>
          <a:lstStyle/>
          <a:p>
            <a:pPr marL="342900" indent="-342900">
              <a:lnSpc>
                <a:spcPct val="100000"/>
              </a:lnSpc>
              <a:spcBef>
                <a:spcPts val="400"/>
              </a:spcBef>
              <a:buFont typeface="Arial" panose="020B0604020202020204" pitchFamily="34" charset="0"/>
              <a:buChar char="•"/>
            </a:pPr>
            <a:r>
              <a:rPr lang="en-US" sz="2200" dirty="0"/>
              <a:t>The ScrumMaster must have excellent collaboration skills to work with the product owner, development team, and all the other parties, even those who might not be directly involved with Scrum. </a:t>
            </a:r>
          </a:p>
          <a:p>
            <a:pPr marL="342900" indent="-342900">
              <a:lnSpc>
                <a:spcPct val="100000"/>
              </a:lnSpc>
              <a:spcBef>
                <a:spcPts val="400"/>
              </a:spcBef>
              <a:buFont typeface="Arial" panose="020B0604020202020204" pitchFamily="34" charset="0"/>
              <a:buChar char="•"/>
            </a:pPr>
            <a:r>
              <a:rPr lang="en-US" sz="2200" dirty="0"/>
              <a:t>Also, as the process coach, the ScrumMaster is always looking for opportunities to help the Scrum team members achieve an enviable level of intra-team collaboration. </a:t>
            </a:r>
          </a:p>
          <a:p>
            <a:pPr marL="342900" indent="-342900">
              <a:lnSpc>
                <a:spcPct val="100000"/>
              </a:lnSpc>
              <a:spcBef>
                <a:spcPts val="400"/>
              </a:spcBef>
              <a:buFont typeface="Arial" panose="020B0604020202020204" pitchFamily="34" charset="0"/>
              <a:buChar char="•"/>
            </a:pPr>
            <a:r>
              <a:rPr lang="en-US" sz="2200" dirty="0"/>
              <a:t>A ScrumMaster can assist in this effort by personally exhibiting effective collaboration skills.</a:t>
            </a:r>
            <a:endParaRPr lang="en-US" dirty="0"/>
          </a:p>
        </p:txBody>
      </p:sp>
    </p:spTree>
    <p:extLst>
      <p:ext uri="{BB962C8B-B14F-4D97-AF65-F5344CB8AC3E}">
        <p14:creationId xmlns:p14="http://schemas.microsoft.com/office/powerpoint/2010/main" val="2213225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950985" cy="485698"/>
          </a:xfrm>
        </p:spPr>
        <p:txBody>
          <a:bodyPr>
            <a:normAutofit fontScale="90000"/>
          </a:bodyPr>
          <a:lstStyle/>
          <a:p>
            <a:r>
              <a:rPr lang="en-US" dirty="0"/>
              <a:t>ScrumMaster – Characteristics and Skills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Protective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10836837" cy="4214812"/>
          </a:xfrm>
        </p:spPr>
        <p:txBody>
          <a:bodyPr/>
          <a:lstStyle/>
          <a:p>
            <a:pPr marL="342900" indent="-342900">
              <a:lnSpc>
                <a:spcPct val="100000"/>
              </a:lnSpc>
              <a:spcBef>
                <a:spcPts val="400"/>
              </a:spcBef>
              <a:buFont typeface="Arial" panose="020B0604020202020204" pitchFamily="34" charset="0"/>
              <a:buChar char="•"/>
            </a:pPr>
            <a:r>
              <a:rPr lang="en-US" sz="2200" dirty="0"/>
              <a:t>The ScrumMaster should be very protective of the team. </a:t>
            </a:r>
          </a:p>
          <a:p>
            <a:pPr marL="342900" indent="-342900">
              <a:lnSpc>
                <a:spcPct val="100000"/>
              </a:lnSpc>
              <a:spcBef>
                <a:spcPts val="400"/>
              </a:spcBef>
              <a:buFont typeface="Arial" panose="020B0604020202020204" pitchFamily="34" charset="0"/>
              <a:buChar char="•"/>
            </a:pPr>
            <a:r>
              <a:rPr lang="en-US" sz="2200" dirty="0"/>
              <a:t>The ScrumMaster is adept at ensuring the protection of the team within the greater context of making economically sound business decisions. </a:t>
            </a:r>
          </a:p>
          <a:p>
            <a:pPr marL="342900" indent="-342900">
              <a:lnSpc>
                <a:spcPct val="100000"/>
              </a:lnSpc>
              <a:spcBef>
                <a:spcPts val="400"/>
              </a:spcBef>
              <a:buFont typeface="Arial" panose="020B0604020202020204" pitchFamily="34" charset="0"/>
              <a:buChar char="•"/>
            </a:pPr>
            <a:r>
              <a:rPr lang="en-US" sz="2200" dirty="0"/>
              <a:t>With acute sensitivity toward both team protection and business needs, the ScrumMaster helps the Scrum team achieve a healthy balance.</a:t>
            </a:r>
          </a:p>
          <a:p>
            <a:pPr marL="342900" indent="-342900">
              <a:lnSpc>
                <a:spcPct val="100000"/>
              </a:lnSpc>
              <a:spcBef>
                <a:spcPts val="400"/>
              </a:spcBef>
              <a:buFont typeface="Arial" panose="020B0604020202020204" pitchFamily="34" charset="0"/>
              <a:buChar char="•"/>
            </a:pPr>
            <a:r>
              <a:rPr lang="en-US" sz="2200" dirty="0"/>
              <a:t>When things get difficult, it is easy for people to fall back on familiar, non-agile approaches. </a:t>
            </a:r>
          </a:p>
          <a:p>
            <a:pPr marL="342900" indent="-342900">
              <a:lnSpc>
                <a:spcPct val="100000"/>
              </a:lnSpc>
              <a:spcBef>
                <a:spcPts val="400"/>
              </a:spcBef>
              <a:buFont typeface="Arial" panose="020B0604020202020204" pitchFamily="34" charset="0"/>
              <a:buChar char="•"/>
            </a:pPr>
            <a:r>
              <a:rPr lang="en-US" sz="2200" dirty="0"/>
              <a:t>In this case it is the ScrumMaster’s job to help shepherd straying team members, helping them overcome their difficulties by reinforcing how to use Scrum more effectively.</a:t>
            </a:r>
            <a:endParaRPr lang="en-US" dirty="0"/>
          </a:p>
        </p:txBody>
      </p:sp>
    </p:spTree>
    <p:extLst>
      <p:ext uri="{BB962C8B-B14F-4D97-AF65-F5344CB8AC3E}">
        <p14:creationId xmlns:p14="http://schemas.microsoft.com/office/powerpoint/2010/main" val="6918604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950985" cy="485698"/>
          </a:xfrm>
        </p:spPr>
        <p:txBody>
          <a:bodyPr>
            <a:normAutofit fontScale="90000"/>
          </a:bodyPr>
          <a:lstStyle/>
          <a:p>
            <a:r>
              <a:rPr lang="en-US" dirty="0"/>
              <a:t>ScrumMaster – Characteristics and Skills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Transparent</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10836837" cy="4214812"/>
          </a:xfrm>
        </p:spPr>
        <p:txBody>
          <a:bodyPr/>
          <a:lstStyle/>
          <a:p>
            <a:pPr marL="342900" indent="-342900">
              <a:lnSpc>
                <a:spcPct val="100000"/>
              </a:lnSpc>
              <a:spcBef>
                <a:spcPts val="400"/>
              </a:spcBef>
              <a:buFont typeface="Arial" panose="020B0604020202020204" pitchFamily="34" charset="0"/>
              <a:buChar char="•"/>
            </a:pPr>
            <a:r>
              <a:rPr lang="en-US" sz="2200" dirty="0"/>
              <a:t>Finally, the ScrumMaster is transparent in all forms of communication. </a:t>
            </a:r>
          </a:p>
          <a:p>
            <a:pPr marL="342900" indent="-342900">
              <a:lnSpc>
                <a:spcPct val="100000"/>
              </a:lnSpc>
              <a:spcBef>
                <a:spcPts val="400"/>
              </a:spcBef>
              <a:buFont typeface="Arial" panose="020B0604020202020204" pitchFamily="34" charset="0"/>
              <a:buChar char="•"/>
            </a:pPr>
            <a:r>
              <a:rPr lang="en-US" sz="2200" dirty="0"/>
              <a:t>When working with team members, there is no room for hidden agendas; what you see and hear from the ScrumMaster must be what you get. </a:t>
            </a:r>
          </a:p>
          <a:p>
            <a:pPr marL="342900" indent="-342900">
              <a:lnSpc>
                <a:spcPct val="100000"/>
              </a:lnSpc>
              <a:spcBef>
                <a:spcPts val="400"/>
              </a:spcBef>
              <a:buFont typeface="Arial" panose="020B0604020202020204" pitchFamily="34" charset="0"/>
              <a:buChar char="•"/>
            </a:pPr>
            <a:r>
              <a:rPr lang="en-US" sz="2200" dirty="0"/>
              <a:t>People expect nothing less of a servant leader. The ScrumMaster also promotes transparent communication outside of the Scrum team. </a:t>
            </a:r>
          </a:p>
          <a:p>
            <a:pPr marL="342900" indent="-342900">
              <a:lnSpc>
                <a:spcPct val="100000"/>
              </a:lnSpc>
              <a:spcBef>
                <a:spcPts val="400"/>
              </a:spcBef>
              <a:buFont typeface="Arial" panose="020B0604020202020204" pitchFamily="34" charset="0"/>
              <a:buChar char="•"/>
            </a:pPr>
            <a:r>
              <a:rPr lang="en-US" sz="2200" dirty="0"/>
              <a:t>Without transparent access to information it is difficult for the organization to inspect and adapt to achieve its desired business results from using Scrum.</a:t>
            </a:r>
            <a:endParaRPr lang="en-US" dirty="0"/>
          </a:p>
        </p:txBody>
      </p:sp>
    </p:spTree>
    <p:extLst>
      <p:ext uri="{BB962C8B-B14F-4D97-AF65-F5344CB8AC3E}">
        <p14:creationId xmlns:p14="http://schemas.microsoft.com/office/powerpoint/2010/main" val="16732841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950985" cy="485698"/>
          </a:xfrm>
        </p:spPr>
        <p:txBody>
          <a:bodyPr>
            <a:normAutofit fontScale="90000"/>
          </a:bodyPr>
          <a:lstStyle/>
          <a:p>
            <a:r>
              <a:rPr lang="en-US" dirty="0"/>
              <a:t>ScrumMaster – A Day in the Life</a:t>
            </a:r>
          </a:p>
        </p:txBody>
      </p:sp>
      <p:pic>
        <p:nvPicPr>
          <p:cNvPr id="2" name="Picture 1">
            <a:extLst>
              <a:ext uri="{FF2B5EF4-FFF2-40B4-BE49-F238E27FC236}">
                <a16:creationId xmlns:a16="http://schemas.microsoft.com/office/drawing/2014/main" id="{FE41E2AA-3774-6441-86F4-E0198D471F2F}"/>
              </a:ext>
            </a:extLst>
          </p:cNvPr>
          <p:cNvPicPr>
            <a:picLocks noChangeAspect="1"/>
          </p:cNvPicPr>
          <p:nvPr/>
        </p:nvPicPr>
        <p:blipFill>
          <a:blip r:embed="rId3"/>
          <a:stretch>
            <a:fillRect/>
          </a:stretch>
        </p:blipFill>
        <p:spPr>
          <a:xfrm>
            <a:off x="526857" y="1314449"/>
            <a:ext cx="11138285" cy="4481625"/>
          </a:xfrm>
          <a:prstGeom prst="rect">
            <a:avLst/>
          </a:prstGeom>
        </p:spPr>
      </p:pic>
    </p:spTree>
    <p:extLst>
      <p:ext uri="{BB962C8B-B14F-4D97-AF65-F5344CB8AC3E}">
        <p14:creationId xmlns:p14="http://schemas.microsoft.com/office/powerpoint/2010/main" val="253579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950985" cy="485698"/>
          </a:xfrm>
        </p:spPr>
        <p:txBody>
          <a:bodyPr>
            <a:normAutofit fontScale="90000"/>
          </a:bodyPr>
          <a:lstStyle/>
          <a:p>
            <a:r>
              <a:rPr lang="en-US" dirty="0"/>
              <a:t>ScrumMaster – Fulfilling the Role</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Who Should be a ScrumMaster?</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10836837" cy="4214812"/>
          </a:xfrm>
        </p:spPr>
        <p:txBody>
          <a:bodyPr/>
          <a:lstStyle/>
          <a:p>
            <a:pPr marL="342900" indent="-342900">
              <a:lnSpc>
                <a:spcPct val="100000"/>
              </a:lnSpc>
              <a:spcBef>
                <a:spcPts val="400"/>
              </a:spcBef>
              <a:buFont typeface="Arial" panose="020B0604020202020204" pitchFamily="34" charset="0"/>
              <a:buChar char="•"/>
            </a:pPr>
            <a:r>
              <a:rPr lang="en-US" sz="2200" dirty="0"/>
              <a:t>Organizations new to Scrum won’t have existing people in a role called ScrumMaster.</a:t>
            </a:r>
          </a:p>
          <a:p>
            <a:pPr marL="342900" indent="-342900">
              <a:lnSpc>
                <a:spcPct val="100000"/>
              </a:lnSpc>
              <a:spcBef>
                <a:spcPts val="400"/>
              </a:spcBef>
              <a:buFont typeface="Arial" panose="020B0604020202020204" pitchFamily="34" charset="0"/>
              <a:buChar char="•"/>
            </a:pPr>
            <a:r>
              <a:rPr lang="en-US" sz="2200" dirty="0"/>
              <a:t>So where do we find the </a:t>
            </a:r>
            <a:r>
              <a:rPr lang="en-US" sz="2200" dirty="0" err="1"/>
              <a:t>ScrumMasters</a:t>
            </a:r>
            <a:r>
              <a:rPr lang="en-US" sz="2200" dirty="0"/>
              <a:t>? Great </a:t>
            </a:r>
            <a:r>
              <a:rPr lang="en-US" sz="2200" dirty="0" err="1"/>
              <a:t>ScrumMasters</a:t>
            </a:r>
            <a:r>
              <a:rPr lang="en-US" sz="2200" dirty="0"/>
              <a:t> come from many different existing roles. </a:t>
            </a:r>
          </a:p>
          <a:p>
            <a:pPr marL="342900" indent="-342900">
              <a:lnSpc>
                <a:spcPct val="100000"/>
              </a:lnSpc>
              <a:spcBef>
                <a:spcPts val="400"/>
              </a:spcBef>
              <a:buFont typeface="Arial" panose="020B0604020202020204" pitchFamily="34" charset="0"/>
              <a:buChar char="•"/>
            </a:pPr>
            <a:r>
              <a:rPr lang="en-US" sz="2200" dirty="0"/>
              <a:t>Some </a:t>
            </a:r>
            <a:r>
              <a:rPr lang="en-US" sz="2200" dirty="0" err="1"/>
              <a:t>ScrumMasters</a:t>
            </a:r>
            <a:r>
              <a:rPr lang="en-US" sz="2200" dirty="0"/>
              <a:t> were previously project managers or product managers (although product managers are more likely to transition into the role of product owner). </a:t>
            </a:r>
          </a:p>
          <a:p>
            <a:pPr marL="342900" indent="-342900">
              <a:lnSpc>
                <a:spcPct val="100000"/>
              </a:lnSpc>
              <a:spcBef>
                <a:spcPts val="400"/>
              </a:spcBef>
              <a:buFont typeface="Arial" panose="020B0604020202020204" pitchFamily="34" charset="0"/>
              <a:buChar char="•"/>
            </a:pPr>
            <a:r>
              <a:rPr lang="en-US" sz="2200" dirty="0"/>
              <a:t>Other </a:t>
            </a:r>
            <a:r>
              <a:rPr lang="en-US" sz="2200" dirty="0" err="1"/>
              <a:t>ScrumMasters</a:t>
            </a:r>
            <a:r>
              <a:rPr lang="en-US" sz="2200" dirty="0"/>
              <a:t> come from a development, testing, or other technical background.</a:t>
            </a:r>
          </a:p>
          <a:p>
            <a:pPr marL="342900" indent="-342900">
              <a:lnSpc>
                <a:spcPct val="100000"/>
              </a:lnSpc>
              <a:spcBef>
                <a:spcPts val="400"/>
              </a:spcBef>
              <a:buFont typeface="Arial" panose="020B0604020202020204" pitchFamily="34" charset="0"/>
              <a:buChar char="•"/>
            </a:pPr>
            <a:r>
              <a:rPr lang="en-US" sz="2200" dirty="0"/>
              <a:t>As long as an individual has the characteristics discussed earlier and is willing to take on the responsibilities of the role, she can be an effective ScrumMaster.</a:t>
            </a:r>
          </a:p>
        </p:txBody>
      </p:sp>
    </p:spTree>
    <p:extLst>
      <p:ext uri="{BB962C8B-B14F-4D97-AF65-F5344CB8AC3E}">
        <p14:creationId xmlns:p14="http://schemas.microsoft.com/office/powerpoint/2010/main" val="17492928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950985" cy="485698"/>
          </a:xfrm>
        </p:spPr>
        <p:txBody>
          <a:bodyPr>
            <a:normAutofit fontScale="90000"/>
          </a:bodyPr>
          <a:lstStyle/>
          <a:p>
            <a:r>
              <a:rPr lang="en-US" dirty="0"/>
              <a:t>ScrumMaster – Fulfilling the Role</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Who Should be a ScrumMaster?</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3" y="1914526"/>
            <a:ext cx="10836837" cy="4443412"/>
          </a:xfrm>
        </p:spPr>
        <p:txBody>
          <a:bodyPr/>
          <a:lstStyle/>
          <a:p>
            <a:pPr marL="342900" indent="-342900">
              <a:lnSpc>
                <a:spcPct val="100000"/>
              </a:lnSpc>
              <a:spcBef>
                <a:spcPts val="400"/>
              </a:spcBef>
              <a:buFont typeface="Arial" panose="020B0604020202020204" pitchFamily="34" charset="0"/>
              <a:buChar char="•"/>
            </a:pPr>
            <a:r>
              <a:rPr lang="en-US" sz="2200" dirty="0"/>
              <a:t>Some organizations feel that the tech lead or dev lead should be the ScrumMaster. These people in fact might make great </a:t>
            </a:r>
            <a:r>
              <a:rPr lang="en-US" sz="2200" dirty="0" err="1"/>
              <a:t>ScrumMasters</a:t>
            </a:r>
            <a:r>
              <a:rPr lang="en-US" sz="2200" dirty="0"/>
              <a:t>, but they also might </a:t>
            </a:r>
            <a:r>
              <a:rPr lang="en-US" sz="2200" i="1" dirty="0"/>
              <a:t>not</a:t>
            </a:r>
            <a:r>
              <a:rPr lang="en-US" sz="2200" dirty="0"/>
              <a:t> be the best choice for the role. </a:t>
            </a:r>
          </a:p>
          <a:p>
            <a:pPr marL="800089" lvl="1" indent="-342900">
              <a:lnSpc>
                <a:spcPct val="100000"/>
              </a:lnSpc>
              <a:spcBef>
                <a:spcPts val="400"/>
              </a:spcBef>
              <a:buFont typeface="Arial" panose="020B0604020202020204" pitchFamily="34" charset="0"/>
              <a:buChar char="•"/>
            </a:pPr>
            <a:r>
              <a:rPr lang="en-US" dirty="0"/>
              <a:t>People who are in a technical leadership position are there for a reason—they are technically very good at what they do. The ScrumMaster role is not one where that level of technical excellence is exploited to its full potential. </a:t>
            </a:r>
          </a:p>
          <a:p>
            <a:pPr marL="342900" indent="-342900">
              <a:lnSpc>
                <a:spcPct val="100000"/>
              </a:lnSpc>
              <a:spcBef>
                <a:spcPts val="400"/>
              </a:spcBef>
              <a:buFont typeface="Arial" panose="020B0604020202020204" pitchFamily="34" charset="0"/>
              <a:buChar char="•"/>
            </a:pPr>
            <a:r>
              <a:rPr lang="en-US" sz="2200" dirty="0"/>
              <a:t>Functional area managers or resource managers can also be successful </a:t>
            </a:r>
            <a:r>
              <a:rPr lang="en-US" sz="2200" dirty="0" err="1"/>
              <a:t>ScrumMasters</a:t>
            </a:r>
            <a:r>
              <a:rPr lang="en-US" sz="2200" dirty="0"/>
              <a:t> if they have the skills to do the job. </a:t>
            </a:r>
          </a:p>
          <a:p>
            <a:pPr marL="800089" lvl="1" indent="-342900">
              <a:lnSpc>
                <a:spcPct val="100000"/>
              </a:lnSpc>
              <a:spcBef>
                <a:spcPts val="400"/>
              </a:spcBef>
              <a:buFont typeface="Arial" panose="020B0604020202020204" pitchFamily="34" charset="0"/>
              <a:buChar char="•"/>
            </a:pPr>
            <a:r>
              <a:rPr lang="en-US" dirty="0"/>
              <a:t>It would be best if such managers no longer retained people management responsibility, at least not for members of their Scrum teams. </a:t>
            </a:r>
          </a:p>
          <a:p>
            <a:pPr marL="800089" lvl="1" indent="-342900">
              <a:lnSpc>
                <a:spcPct val="100000"/>
              </a:lnSpc>
              <a:spcBef>
                <a:spcPts val="400"/>
              </a:spcBef>
              <a:buFont typeface="Arial" panose="020B0604020202020204" pitchFamily="34" charset="0"/>
              <a:buChar char="•"/>
            </a:pPr>
            <a:r>
              <a:rPr lang="en-US" dirty="0"/>
              <a:t>Because a ScrumMaster has no managerial authority, team members might be confused about whether the person is wearing her ScrumMaster or manager hat in a particular instance. </a:t>
            </a:r>
          </a:p>
        </p:txBody>
      </p:sp>
    </p:spTree>
    <p:extLst>
      <p:ext uri="{BB962C8B-B14F-4D97-AF65-F5344CB8AC3E}">
        <p14:creationId xmlns:p14="http://schemas.microsoft.com/office/powerpoint/2010/main" val="785664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5286274" cy="485698"/>
          </a:xfrm>
        </p:spPr>
        <p:txBody>
          <a:bodyPr>
            <a:normAutofit fontScale="90000"/>
          </a:bodyPr>
          <a:lstStyle/>
          <a:p>
            <a:r>
              <a:rPr lang="en-US" dirty="0"/>
              <a:t>Product Owner – Overview </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Chapter Summary</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7807886" cy="4363612"/>
          </a:xfrm>
        </p:spPr>
        <p:txBody>
          <a:bodyPr/>
          <a:lstStyle/>
          <a:p>
            <a:pPr marL="342900" indent="-342900">
              <a:lnSpc>
                <a:spcPct val="100000"/>
              </a:lnSpc>
              <a:spcBef>
                <a:spcPts val="400"/>
              </a:spcBef>
              <a:buFont typeface="Arial" panose="020B0604020202020204" pitchFamily="34" charset="0"/>
              <a:buChar char="•"/>
            </a:pPr>
            <a:r>
              <a:rPr lang="en-US" sz="2200" dirty="0"/>
              <a:t>The product owner is the empowered central point of product leadership. It is one of the three collaborating roles that constitute every Scrum team (the others being the ScrumMaster and the development team).</a:t>
            </a:r>
          </a:p>
          <a:p>
            <a:pPr marL="342900" indent="-342900">
              <a:lnSpc>
                <a:spcPct val="100000"/>
              </a:lnSpc>
              <a:spcBef>
                <a:spcPts val="400"/>
              </a:spcBef>
              <a:buFont typeface="Arial" panose="020B0604020202020204" pitchFamily="34" charset="0"/>
              <a:buChar char="•"/>
            </a:pPr>
            <a:r>
              <a:rPr lang="en-US" sz="2200" dirty="0"/>
              <a:t>The product owner needs to look in at least two directions simultaneously (see Figure 9.1).</a:t>
            </a:r>
          </a:p>
          <a:p>
            <a:pPr marL="342900" indent="-342900">
              <a:lnSpc>
                <a:spcPct val="100000"/>
              </a:lnSpc>
              <a:spcBef>
                <a:spcPts val="400"/>
              </a:spcBef>
              <a:buFont typeface="Arial" panose="020B0604020202020204" pitchFamily="34" charset="0"/>
              <a:buChar char="•"/>
            </a:pPr>
            <a:r>
              <a:rPr lang="en-US" sz="2200" dirty="0"/>
              <a:t>On one hand, the product owner must understand the needs and priorities of the organizational stakeholders, the customers, and the users.</a:t>
            </a:r>
          </a:p>
          <a:p>
            <a:pPr marL="342900" indent="-342900">
              <a:lnSpc>
                <a:spcPct val="100000"/>
              </a:lnSpc>
              <a:spcBef>
                <a:spcPts val="400"/>
              </a:spcBef>
              <a:buFont typeface="Arial" panose="020B0604020202020204" pitchFamily="34" charset="0"/>
              <a:buChar char="•"/>
            </a:pPr>
            <a:r>
              <a:rPr lang="en-US" sz="2200" dirty="0"/>
              <a:t>On the other hand, the product owner must communicate to the development team what to build and the order in which to build it. </a:t>
            </a:r>
          </a:p>
        </p:txBody>
      </p:sp>
      <p:pic>
        <p:nvPicPr>
          <p:cNvPr id="2" name="Picture 1">
            <a:extLst>
              <a:ext uri="{FF2B5EF4-FFF2-40B4-BE49-F238E27FC236}">
                <a16:creationId xmlns:a16="http://schemas.microsoft.com/office/drawing/2014/main" id="{20B58DEE-4A48-C54C-9B3B-FFD80FD6A2F8}"/>
              </a:ext>
            </a:extLst>
          </p:cNvPr>
          <p:cNvPicPr>
            <a:picLocks noChangeAspect="1"/>
          </p:cNvPicPr>
          <p:nvPr/>
        </p:nvPicPr>
        <p:blipFill>
          <a:blip r:embed="rId3"/>
          <a:stretch>
            <a:fillRect/>
          </a:stretch>
        </p:blipFill>
        <p:spPr>
          <a:xfrm>
            <a:off x="8343900" y="2254250"/>
            <a:ext cx="3672722" cy="2349500"/>
          </a:xfrm>
          <a:prstGeom prst="rect">
            <a:avLst/>
          </a:prstGeom>
        </p:spPr>
      </p:pic>
    </p:spTree>
    <p:extLst>
      <p:ext uri="{BB962C8B-B14F-4D97-AF65-F5344CB8AC3E}">
        <p14:creationId xmlns:p14="http://schemas.microsoft.com/office/powerpoint/2010/main" val="31735297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950985" cy="485698"/>
          </a:xfrm>
        </p:spPr>
        <p:txBody>
          <a:bodyPr>
            <a:normAutofit fontScale="90000"/>
          </a:bodyPr>
          <a:lstStyle/>
          <a:p>
            <a:r>
              <a:rPr lang="en-US" dirty="0"/>
              <a:t>ScrumMaster – Fulfilling the Role</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Is ScrumMaster a Full-Time Job?</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10593950" cy="4443412"/>
          </a:xfrm>
        </p:spPr>
        <p:txBody>
          <a:bodyPr/>
          <a:lstStyle/>
          <a:p>
            <a:pPr marL="342900" indent="-342900">
              <a:lnSpc>
                <a:spcPct val="100000"/>
              </a:lnSpc>
              <a:spcBef>
                <a:spcPts val="400"/>
              </a:spcBef>
              <a:buFont typeface="Arial" panose="020B0604020202020204" pitchFamily="34" charset="0"/>
              <a:buChar char="•"/>
            </a:pPr>
            <a:r>
              <a:rPr lang="en-US" sz="2200" dirty="0"/>
              <a:t>Every Scrum team has a ScrumMaster, but is it always a full-time role? Possibly not. </a:t>
            </a:r>
          </a:p>
          <a:p>
            <a:pPr marL="342900" indent="-342900">
              <a:lnSpc>
                <a:spcPct val="100000"/>
              </a:lnSpc>
              <a:spcBef>
                <a:spcPts val="400"/>
              </a:spcBef>
              <a:buFont typeface="Arial" panose="020B0604020202020204" pitchFamily="34" charset="0"/>
              <a:buChar char="•"/>
            </a:pPr>
            <a:r>
              <a:rPr lang="en-US" sz="2200" dirty="0"/>
              <a:t>A Scrum team that has been working together for an extended period of time and has become highly proficient with Scrum might require less coaching than a new team made up of people who have never worked together and are new to Scrum.</a:t>
            </a:r>
          </a:p>
          <a:p>
            <a:pPr marL="342900" indent="-342900">
              <a:lnSpc>
                <a:spcPct val="100000"/>
              </a:lnSpc>
              <a:spcBef>
                <a:spcPts val="400"/>
              </a:spcBef>
              <a:buFont typeface="Arial" panose="020B0604020202020204" pitchFamily="34" charset="0"/>
              <a:buChar char="•"/>
            </a:pPr>
            <a:r>
              <a:rPr lang="en-US" sz="2200" dirty="0"/>
              <a:t>Although the ScrumMaster might need to spend less time with the team day to day as the team matures, the ScrumMaster role remains critical to the success of Scrum within the organization. </a:t>
            </a:r>
          </a:p>
          <a:p>
            <a:pPr marL="342900" indent="-342900">
              <a:lnSpc>
                <a:spcPct val="100000"/>
              </a:lnSpc>
              <a:spcBef>
                <a:spcPts val="400"/>
              </a:spcBef>
              <a:buFont typeface="Arial" panose="020B0604020202020204" pitchFamily="34" charset="0"/>
              <a:buChar char="•"/>
            </a:pPr>
            <a:r>
              <a:rPr lang="en-US" sz="2200" dirty="0"/>
              <a:t>Usually as the Scrum team’s need for a ScrumMaster decreases, the need for the ScrumMaster to focus on broader organizational impediments and to be a change agent throughout the organization value chain increases.</a:t>
            </a:r>
          </a:p>
          <a:p>
            <a:pPr marL="342900" indent="-342900">
              <a:lnSpc>
                <a:spcPct val="100000"/>
              </a:lnSpc>
              <a:spcBef>
                <a:spcPts val="400"/>
              </a:spcBef>
              <a:buFont typeface="Arial" panose="020B0604020202020204" pitchFamily="34" charset="0"/>
              <a:buChar char="•"/>
            </a:pPr>
            <a:r>
              <a:rPr lang="en-US" sz="2200" dirty="0"/>
              <a:t>In most cases, the ScrumMaster role remains a significant commitment of time. In those cases where it’s not a full-time commitment, some combination of roles may take place.</a:t>
            </a:r>
          </a:p>
        </p:txBody>
      </p:sp>
    </p:spTree>
    <p:extLst>
      <p:ext uri="{BB962C8B-B14F-4D97-AF65-F5344CB8AC3E}">
        <p14:creationId xmlns:p14="http://schemas.microsoft.com/office/powerpoint/2010/main" val="6309708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950985" cy="485698"/>
          </a:xfrm>
        </p:spPr>
        <p:txBody>
          <a:bodyPr>
            <a:normAutofit fontScale="90000"/>
          </a:bodyPr>
          <a:lstStyle/>
          <a:p>
            <a:r>
              <a:rPr lang="en-US" dirty="0"/>
              <a:t>ScrumMaster – Fulfilling the Role</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ScrumMaster Combined with Other Roles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10593950" cy="4443412"/>
          </a:xfrm>
        </p:spPr>
        <p:txBody>
          <a:bodyPr/>
          <a:lstStyle/>
          <a:p>
            <a:pPr marL="342900" indent="-342900">
              <a:lnSpc>
                <a:spcPct val="100000"/>
              </a:lnSpc>
              <a:spcBef>
                <a:spcPts val="400"/>
              </a:spcBef>
              <a:buFont typeface="Arial" panose="020B0604020202020204" pitchFamily="34" charset="0"/>
              <a:buChar char="•"/>
            </a:pPr>
            <a:r>
              <a:rPr lang="en-US" sz="2200" dirty="0"/>
              <a:t>If capacity permits and a single person is both a talented ScrumMaster and development team member, that person may act in both roles. </a:t>
            </a:r>
          </a:p>
          <a:p>
            <a:pPr marL="342900" indent="-342900">
              <a:lnSpc>
                <a:spcPct val="100000"/>
              </a:lnSpc>
              <a:spcBef>
                <a:spcPts val="400"/>
              </a:spcBef>
              <a:buFont typeface="Arial" panose="020B0604020202020204" pitchFamily="34" charset="0"/>
              <a:buChar char="•"/>
            </a:pPr>
            <a:r>
              <a:rPr lang="en-US" sz="2200" dirty="0"/>
              <a:t>However, this combination could suffer from a conflict of interest when the person tries to wear both hats. For example, what if the person in the combined roles has important ScrumMaster activities (like removing impediments) to perform and also has critical task-level work to do?</a:t>
            </a:r>
          </a:p>
          <a:p>
            <a:pPr marL="342900" indent="-342900">
              <a:lnSpc>
                <a:spcPct val="100000"/>
              </a:lnSpc>
              <a:spcBef>
                <a:spcPts val="400"/>
              </a:spcBef>
              <a:buFont typeface="Arial" panose="020B0604020202020204" pitchFamily="34" charset="0"/>
              <a:buChar char="•"/>
            </a:pPr>
            <a:r>
              <a:rPr lang="en-US" sz="2200" dirty="0"/>
              <a:t>Because both are important, compromising either will reduce the Scrum team’s effectiveness. </a:t>
            </a:r>
          </a:p>
          <a:p>
            <a:pPr marL="342900" indent="-342900">
              <a:lnSpc>
                <a:spcPct val="100000"/>
              </a:lnSpc>
              <a:spcBef>
                <a:spcPts val="400"/>
              </a:spcBef>
              <a:buFont typeface="Arial" panose="020B0604020202020204" pitchFamily="34" charset="0"/>
              <a:buChar char="•"/>
            </a:pPr>
            <a:r>
              <a:rPr lang="en-US" sz="2200" dirty="0"/>
              <a:t>Complicating the trade-off is the fact that impediments can occur unpredictably and be very time-consuming to address. </a:t>
            </a:r>
          </a:p>
          <a:p>
            <a:pPr marL="342900" indent="-342900">
              <a:lnSpc>
                <a:spcPct val="100000"/>
              </a:lnSpc>
              <a:spcBef>
                <a:spcPts val="400"/>
              </a:spcBef>
              <a:buFont typeface="Arial" panose="020B0604020202020204" pitchFamily="34" charset="0"/>
              <a:buChar char="•"/>
            </a:pPr>
            <a:r>
              <a:rPr lang="en-US" sz="2200" dirty="0"/>
              <a:t>This makes it even harder to predict how much time a ScrumMaster as team member will actually have available to do task-level work.</a:t>
            </a:r>
          </a:p>
        </p:txBody>
      </p:sp>
    </p:spTree>
    <p:extLst>
      <p:ext uri="{BB962C8B-B14F-4D97-AF65-F5344CB8AC3E}">
        <p14:creationId xmlns:p14="http://schemas.microsoft.com/office/powerpoint/2010/main" val="23066556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950985" cy="485698"/>
          </a:xfrm>
        </p:spPr>
        <p:txBody>
          <a:bodyPr>
            <a:normAutofit fontScale="90000"/>
          </a:bodyPr>
          <a:lstStyle/>
          <a:p>
            <a:r>
              <a:rPr lang="en-US" dirty="0"/>
              <a:t>ScrumMaster – Fulfilling the Role</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ScrumMaster Combined with Other Roles</a:t>
            </a:r>
          </a:p>
        </p:txBody>
      </p:sp>
      <p:pic>
        <p:nvPicPr>
          <p:cNvPr id="7" name="Picture 6">
            <a:extLst>
              <a:ext uri="{FF2B5EF4-FFF2-40B4-BE49-F238E27FC236}">
                <a16:creationId xmlns:a16="http://schemas.microsoft.com/office/drawing/2014/main" id="{E096BE68-3957-A640-AA06-918A4B9ACD89}"/>
              </a:ext>
            </a:extLst>
          </p:cNvPr>
          <p:cNvPicPr>
            <a:picLocks noChangeAspect="1"/>
          </p:cNvPicPr>
          <p:nvPr/>
        </p:nvPicPr>
        <p:blipFill>
          <a:blip r:embed="rId3"/>
          <a:stretch>
            <a:fillRect/>
          </a:stretch>
        </p:blipFill>
        <p:spPr>
          <a:xfrm>
            <a:off x="828675" y="2232957"/>
            <a:ext cx="10534650" cy="3177773"/>
          </a:xfrm>
          <a:prstGeom prst="rect">
            <a:avLst/>
          </a:prstGeom>
        </p:spPr>
      </p:pic>
    </p:spTree>
    <p:extLst>
      <p:ext uri="{BB962C8B-B14F-4D97-AF65-F5344CB8AC3E}">
        <p14:creationId xmlns:p14="http://schemas.microsoft.com/office/powerpoint/2010/main" val="12999036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2" y="314090"/>
            <a:ext cx="6950985" cy="485698"/>
          </a:xfrm>
        </p:spPr>
        <p:txBody>
          <a:bodyPr>
            <a:normAutofit fontScale="90000"/>
          </a:bodyPr>
          <a:lstStyle/>
          <a:p>
            <a:r>
              <a:rPr lang="en-US" dirty="0"/>
              <a:t>ScrumMaster</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85950"/>
            <a:ext cx="10593950" cy="4471988"/>
          </a:xfrm>
        </p:spPr>
        <p:txBody>
          <a:bodyPr/>
          <a:lstStyle/>
          <a:p>
            <a:pPr marL="342900" indent="-342900">
              <a:lnSpc>
                <a:spcPct val="100000"/>
              </a:lnSpc>
              <a:spcBef>
                <a:spcPts val="400"/>
              </a:spcBef>
              <a:buFont typeface="Arial" panose="020B0604020202020204" pitchFamily="34" charset="0"/>
              <a:buChar char="•"/>
            </a:pPr>
            <a:r>
              <a:rPr lang="en-US" sz="2200" dirty="0"/>
              <a:t>Described the ScrumMaster role. </a:t>
            </a:r>
          </a:p>
          <a:p>
            <a:pPr marL="342900" indent="-342900">
              <a:lnSpc>
                <a:spcPct val="100000"/>
              </a:lnSpc>
              <a:spcBef>
                <a:spcPts val="400"/>
              </a:spcBef>
              <a:buFont typeface="Arial" panose="020B0604020202020204" pitchFamily="34" charset="0"/>
              <a:buChar char="•"/>
            </a:pPr>
            <a:r>
              <a:rPr lang="en-US" sz="2200" dirty="0"/>
              <a:t>Covered ScrumMaster responsibilities as coach, servant leader, process authority, interference shield, impediment remover, and change agent. </a:t>
            </a:r>
          </a:p>
          <a:p>
            <a:pPr marL="342900" indent="-342900">
              <a:lnSpc>
                <a:spcPct val="100000"/>
              </a:lnSpc>
              <a:spcBef>
                <a:spcPts val="400"/>
              </a:spcBef>
              <a:buFont typeface="Arial" panose="020B0604020202020204" pitchFamily="34" charset="0"/>
              <a:buChar char="•"/>
            </a:pPr>
            <a:r>
              <a:rPr lang="en-US" sz="2200" dirty="0"/>
              <a:t>Discussed how the ScrumMaster should be knowledgeable about Scrum, ask great questions, patiently wait for the team to solve its problems, collaborate with everyone, protect the team from undue interference, and communicate in a visible and transparent way. </a:t>
            </a:r>
          </a:p>
          <a:p>
            <a:pPr marL="342900" indent="-342900">
              <a:lnSpc>
                <a:spcPct val="100000"/>
              </a:lnSpc>
              <a:spcBef>
                <a:spcPts val="400"/>
              </a:spcBef>
              <a:buFont typeface="Arial" panose="020B0604020202020204" pitchFamily="34" charset="0"/>
              <a:buChar char="•"/>
            </a:pPr>
            <a:r>
              <a:rPr lang="en-US" sz="2200" dirty="0"/>
              <a:t>Described how the ScrumMaster’s time is allocated across a sprint to provide a deeper appreciation for this critical role. </a:t>
            </a:r>
          </a:p>
          <a:p>
            <a:pPr marL="342900" indent="-342900">
              <a:lnSpc>
                <a:spcPct val="100000"/>
              </a:lnSpc>
              <a:spcBef>
                <a:spcPts val="400"/>
              </a:spcBef>
              <a:buFont typeface="Arial" panose="020B0604020202020204" pitchFamily="34" charset="0"/>
              <a:buChar char="•"/>
            </a:pPr>
            <a:r>
              <a:rPr lang="en-US" sz="2200" dirty="0"/>
              <a:t>Discussed who within the organization should be the ScrumMaster, whether or not the role is full-time, and how the ScrumMaster role might be combined with other Scrum roles.</a:t>
            </a:r>
          </a:p>
        </p:txBody>
      </p:sp>
      <p:sp>
        <p:nvSpPr>
          <p:cNvPr id="7" name="Title 2">
            <a:extLst>
              <a:ext uri="{FF2B5EF4-FFF2-40B4-BE49-F238E27FC236}">
                <a16:creationId xmlns:a16="http://schemas.microsoft.com/office/drawing/2014/main" id="{CF82A0AF-4F1D-9542-A359-9D2B86AB7BC8}"/>
              </a:ext>
            </a:extLst>
          </p:cNvPr>
          <p:cNvSpPr txBox="1">
            <a:spLocks/>
          </p:cNvSpPr>
          <p:nvPr/>
        </p:nvSpPr>
        <p:spPr>
          <a:xfrm>
            <a:off x="326948" y="1253621"/>
            <a:ext cx="9802890"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Closing</a:t>
            </a:r>
          </a:p>
        </p:txBody>
      </p:sp>
    </p:spTree>
    <p:extLst>
      <p:ext uri="{BB962C8B-B14F-4D97-AF65-F5344CB8AC3E}">
        <p14:creationId xmlns:p14="http://schemas.microsoft.com/office/powerpoint/2010/main" val="28007164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Sprints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Sources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2336032"/>
            <a:ext cx="10226739" cy="3881888"/>
          </a:xfrm>
        </p:spPr>
        <p:txBody>
          <a:bodyPr/>
          <a:lstStyle/>
          <a:p>
            <a:pPr algn="ctr">
              <a:lnSpc>
                <a:spcPct val="100000"/>
              </a:lnSpc>
              <a:spcBef>
                <a:spcPts val="400"/>
              </a:spcBef>
            </a:pPr>
            <a:r>
              <a:rPr lang="en-US" sz="2200" dirty="0"/>
              <a:t>Unless otherwise noted, all material in these slides were used from the textbook for this course:</a:t>
            </a:r>
          </a:p>
          <a:p>
            <a:pPr algn="ctr">
              <a:lnSpc>
                <a:spcPct val="100000"/>
              </a:lnSpc>
              <a:spcBef>
                <a:spcPts val="400"/>
              </a:spcBef>
            </a:pPr>
            <a:endParaRPr lang="en-US" sz="2200" dirty="0"/>
          </a:p>
          <a:p>
            <a:pPr algn="ctr">
              <a:lnSpc>
                <a:spcPct val="100000"/>
              </a:lnSpc>
              <a:spcBef>
                <a:spcPts val="400"/>
              </a:spcBef>
            </a:pPr>
            <a:r>
              <a:rPr lang="en-US" sz="2200" dirty="0"/>
              <a:t>Rubin, Kenneth S., Essential Scrum: A Practical Guide to the Most</a:t>
            </a:r>
          </a:p>
          <a:p>
            <a:pPr algn="ctr">
              <a:lnSpc>
                <a:spcPct val="100000"/>
              </a:lnSpc>
              <a:spcBef>
                <a:spcPts val="400"/>
              </a:spcBef>
            </a:pPr>
            <a:r>
              <a:rPr lang="en-US" sz="2200" dirty="0"/>
              <a:t>Popular Agile Process, 1st Edition. Addison-Wesley Professional; 1</a:t>
            </a:r>
            <a:r>
              <a:rPr lang="en-US" sz="2200" baseline="30000" dirty="0"/>
              <a:t>st</a:t>
            </a:r>
            <a:r>
              <a:rPr lang="en-US" sz="2200" dirty="0"/>
              <a:t> </a:t>
            </a:r>
          </a:p>
          <a:p>
            <a:pPr algn="ctr">
              <a:lnSpc>
                <a:spcPct val="100000"/>
              </a:lnSpc>
              <a:spcBef>
                <a:spcPts val="400"/>
              </a:spcBef>
            </a:pPr>
            <a:r>
              <a:rPr lang="en-US" sz="2200" dirty="0"/>
              <a:t>edition (August 5, 2012). ISBN-13: 978-0137043293.</a:t>
            </a:r>
          </a:p>
        </p:txBody>
      </p:sp>
    </p:spTree>
    <p:extLst>
      <p:ext uri="{BB962C8B-B14F-4D97-AF65-F5344CB8AC3E}">
        <p14:creationId xmlns:p14="http://schemas.microsoft.com/office/powerpoint/2010/main" val="3387613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43338" y="314090"/>
            <a:ext cx="7100887" cy="485698"/>
          </a:xfrm>
        </p:spPr>
        <p:txBody>
          <a:bodyPr>
            <a:normAutofit fontScale="90000"/>
          </a:bodyPr>
          <a:lstStyle/>
          <a:p>
            <a:r>
              <a:rPr lang="en-US" dirty="0"/>
              <a:t>Product Owner – Principal Responsibilities </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300163"/>
            <a:ext cx="11008286" cy="1500187"/>
          </a:xfrm>
        </p:spPr>
        <p:txBody>
          <a:bodyPr/>
          <a:lstStyle/>
          <a:p>
            <a:pPr>
              <a:lnSpc>
                <a:spcPct val="100000"/>
              </a:lnSpc>
              <a:spcBef>
                <a:spcPts val="400"/>
              </a:spcBef>
            </a:pPr>
            <a:r>
              <a:rPr lang="en-US" sz="2200" dirty="0"/>
              <a:t>Figure 9.2 illustrates the principal product owner responsibilities, which is a full-time role with significant oversight. In most cases a single person can and should fill the product owner role; however, under certain circumstances, product owner teams or product owner proxies might be practical. </a:t>
            </a:r>
          </a:p>
        </p:txBody>
      </p:sp>
      <p:pic>
        <p:nvPicPr>
          <p:cNvPr id="4" name="Picture 3">
            <a:extLst>
              <a:ext uri="{FF2B5EF4-FFF2-40B4-BE49-F238E27FC236}">
                <a16:creationId xmlns:a16="http://schemas.microsoft.com/office/drawing/2014/main" id="{11373BD1-838B-3B4F-8D45-74A839894944}"/>
              </a:ext>
            </a:extLst>
          </p:cNvPr>
          <p:cNvPicPr>
            <a:picLocks noChangeAspect="1"/>
          </p:cNvPicPr>
          <p:nvPr/>
        </p:nvPicPr>
        <p:blipFill>
          <a:blip r:embed="rId3"/>
          <a:stretch>
            <a:fillRect/>
          </a:stretch>
        </p:blipFill>
        <p:spPr>
          <a:xfrm>
            <a:off x="3608413" y="2800350"/>
            <a:ext cx="4975174" cy="3504749"/>
          </a:xfrm>
          <a:prstGeom prst="rect">
            <a:avLst/>
          </a:prstGeom>
        </p:spPr>
      </p:pic>
    </p:spTree>
    <p:extLst>
      <p:ext uri="{BB962C8B-B14F-4D97-AF65-F5344CB8AC3E}">
        <p14:creationId xmlns:p14="http://schemas.microsoft.com/office/powerpoint/2010/main" val="429527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Manage Economics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14526"/>
            <a:ext cx="10551086" cy="4363612"/>
          </a:xfrm>
        </p:spPr>
        <p:txBody>
          <a:bodyPr/>
          <a:lstStyle/>
          <a:p>
            <a:pPr>
              <a:lnSpc>
                <a:spcPct val="100000"/>
              </a:lnSpc>
              <a:spcBef>
                <a:spcPts val="400"/>
              </a:spcBef>
            </a:pPr>
            <a:r>
              <a:rPr lang="en-US" sz="2200" dirty="0"/>
              <a:t>The product owner is responsible for ensuring that good economic decisions are continuously being made at the release, sprint, and product backlog levels.</a:t>
            </a:r>
          </a:p>
          <a:p>
            <a:pPr>
              <a:lnSpc>
                <a:spcPct val="100000"/>
              </a:lnSpc>
              <a:spcBef>
                <a:spcPts val="400"/>
              </a:spcBef>
            </a:pPr>
            <a:endParaRPr lang="en-US" sz="2200" dirty="0"/>
          </a:p>
          <a:p>
            <a:pPr>
              <a:lnSpc>
                <a:spcPct val="100000"/>
              </a:lnSpc>
              <a:spcBef>
                <a:spcPts val="400"/>
              </a:spcBef>
            </a:pPr>
            <a:r>
              <a:rPr lang="en-US" sz="2200" b="1" u="sng" dirty="0"/>
              <a:t>Release-Level Economics</a:t>
            </a:r>
          </a:p>
          <a:p>
            <a:pPr marL="342900" indent="-342900">
              <a:lnSpc>
                <a:spcPct val="100000"/>
              </a:lnSpc>
              <a:spcBef>
                <a:spcPts val="400"/>
              </a:spcBef>
              <a:buFont typeface="Arial" panose="020B0604020202020204" pitchFamily="34" charset="0"/>
              <a:buChar char="•"/>
            </a:pPr>
            <a:r>
              <a:rPr lang="en-US" sz="2200" dirty="0"/>
              <a:t>At the release level the product owner continuously makes trade-offs in scope, date, budget, and quality as a stream of economically important information arrives during product development. </a:t>
            </a:r>
          </a:p>
          <a:p>
            <a:pPr marL="342900" indent="-342900">
              <a:lnSpc>
                <a:spcPct val="100000"/>
              </a:lnSpc>
              <a:spcBef>
                <a:spcPts val="400"/>
              </a:spcBef>
              <a:buFont typeface="Arial" panose="020B0604020202020204" pitchFamily="34" charset="0"/>
              <a:buChar char="•"/>
            </a:pPr>
            <a:r>
              <a:rPr lang="en-US" sz="2200" dirty="0"/>
              <a:t>Trade-offs made at the beginning of a release might no longer be appropriate in the presence of new information that arrives during the release.</a:t>
            </a:r>
          </a:p>
          <a:p>
            <a:pPr marL="342900" indent="-342900">
              <a:lnSpc>
                <a:spcPct val="100000"/>
              </a:lnSpc>
              <a:spcBef>
                <a:spcPts val="400"/>
              </a:spcBef>
              <a:buFont typeface="Arial" panose="020B0604020202020204" pitchFamily="34" charset="0"/>
              <a:buChar char="•"/>
            </a:pPr>
            <a:r>
              <a:rPr lang="en-US" sz="2200" dirty="0"/>
              <a:t>Also, at the end of every sprint the product owner oversees a decision as to whether or not to fund the next sprint.</a:t>
            </a:r>
          </a:p>
        </p:txBody>
      </p:sp>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100887" cy="485698"/>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a:t>Product Owner – Principal Responsibilities </a:t>
            </a:r>
            <a:endParaRPr lang="en-US" dirty="0"/>
          </a:p>
        </p:txBody>
      </p:sp>
    </p:spTree>
    <p:extLst>
      <p:ext uri="{BB962C8B-B14F-4D97-AF65-F5344CB8AC3E}">
        <p14:creationId xmlns:p14="http://schemas.microsoft.com/office/powerpoint/2010/main" val="2169374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12661" y="1339302"/>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Manage Economics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78816"/>
            <a:ext cx="10551086" cy="4256442"/>
          </a:xfrm>
        </p:spPr>
        <p:txBody>
          <a:bodyPr/>
          <a:lstStyle/>
          <a:p>
            <a:pPr>
              <a:lnSpc>
                <a:spcPct val="100000"/>
              </a:lnSpc>
              <a:spcBef>
                <a:spcPts val="400"/>
              </a:spcBef>
            </a:pPr>
            <a:r>
              <a:rPr lang="en-US" sz="2200" b="1" u="sng" dirty="0"/>
              <a:t>Sprint-Level Economics</a:t>
            </a:r>
          </a:p>
          <a:p>
            <a:pPr marL="342900" indent="-342900">
              <a:lnSpc>
                <a:spcPct val="100000"/>
              </a:lnSpc>
              <a:spcBef>
                <a:spcPts val="400"/>
              </a:spcBef>
              <a:buFont typeface="Arial" panose="020B0604020202020204" pitchFamily="34" charset="0"/>
              <a:buChar char="•"/>
            </a:pPr>
            <a:r>
              <a:rPr lang="en-US" sz="2200" dirty="0"/>
              <a:t>In addition to release-level economics, the product owner also manages sprint-level economics, ensuring that a good return on investment (ROI) is delivered from each sprint. </a:t>
            </a:r>
          </a:p>
          <a:p>
            <a:pPr marL="342900" indent="-342900">
              <a:lnSpc>
                <a:spcPct val="100000"/>
              </a:lnSpc>
              <a:spcBef>
                <a:spcPts val="400"/>
              </a:spcBef>
              <a:buFont typeface="Arial" panose="020B0604020202020204" pitchFamily="34" charset="0"/>
              <a:buChar char="•"/>
            </a:pPr>
            <a:r>
              <a:rPr lang="en-US" sz="2200" dirty="0"/>
              <a:t>Good product owners treat their organization’s money as if it were their own money. In most cases the product owner knows the cost of the next sprint (the duration and team composition of the sprint are known). </a:t>
            </a:r>
          </a:p>
          <a:p>
            <a:pPr>
              <a:lnSpc>
                <a:spcPct val="100000"/>
              </a:lnSpc>
              <a:spcBef>
                <a:spcPts val="400"/>
              </a:spcBef>
            </a:pPr>
            <a:endParaRPr lang="en-US" sz="2200" dirty="0"/>
          </a:p>
          <a:p>
            <a:pPr>
              <a:lnSpc>
                <a:spcPct val="100000"/>
              </a:lnSpc>
              <a:spcBef>
                <a:spcPts val="400"/>
              </a:spcBef>
            </a:pPr>
            <a:r>
              <a:rPr lang="en-US" sz="2200" b="1" u="sng" dirty="0"/>
              <a:t>Product Backlog Economics</a:t>
            </a:r>
          </a:p>
          <a:p>
            <a:pPr marL="342900" indent="-342900">
              <a:lnSpc>
                <a:spcPct val="100000"/>
              </a:lnSpc>
              <a:spcBef>
                <a:spcPts val="400"/>
              </a:spcBef>
              <a:buFont typeface="Arial" panose="020B0604020202020204" pitchFamily="34" charset="0"/>
              <a:buChar char="•"/>
            </a:pPr>
            <a:r>
              <a:rPr lang="en-US" sz="2200" dirty="0"/>
              <a:t>The product owner is responsible for prioritizing the product backlog. When economic conditions change, the priorities in the product backlog will likely change as well.</a:t>
            </a:r>
          </a:p>
          <a:p>
            <a:pPr>
              <a:lnSpc>
                <a:spcPct val="100000"/>
              </a:lnSpc>
              <a:spcBef>
                <a:spcPts val="400"/>
              </a:spcBef>
            </a:pPr>
            <a:endParaRPr lang="en-US" sz="2200" dirty="0"/>
          </a:p>
        </p:txBody>
      </p:sp>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100887" cy="485698"/>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a:t>Product Owner – Principal Responsibilities </a:t>
            </a:r>
            <a:endParaRPr lang="en-US" dirty="0"/>
          </a:p>
        </p:txBody>
      </p:sp>
    </p:spTree>
    <p:extLst>
      <p:ext uri="{BB962C8B-B14F-4D97-AF65-F5344CB8AC3E}">
        <p14:creationId xmlns:p14="http://schemas.microsoft.com/office/powerpoint/2010/main" val="2483962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25362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Participate in Planning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739319"/>
            <a:ext cx="10551086" cy="4804591"/>
          </a:xfrm>
        </p:spPr>
        <p:txBody>
          <a:bodyPr/>
          <a:lstStyle/>
          <a:p>
            <a:pPr marL="342900" indent="-342900">
              <a:lnSpc>
                <a:spcPct val="100000"/>
              </a:lnSpc>
              <a:spcBef>
                <a:spcPts val="400"/>
              </a:spcBef>
              <a:buFont typeface="Arial" panose="020B0604020202020204" pitchFamily="34" charset="0"/>
              <a:buChar char="•"/>
            </a:pPr>
            <a:r>
              <a:rPr lang="en-US" sz="2200" dirty="0"/>
              <a:t>The product owner is a key participant in the portfolio-, product-, release-, and sprint-planning activities. </a:t>
            </a:r>
          </a:p>
          <a:p>
            <a:pPr marL="342900" indent="-342900">
              <a:lnSpc>
                <a:spcPct val="100000"/>
              </a:lnSpc>
              <a:spcBef>
                <a:spcPts val="400"/>
              </a:spcBef>
              <a:buFont typeface="Arial" panose="020B0604020202020204" pitchFamily="34" charset="0"/>
              <a:buChar char="•"/>
            </a:pPr>
            <a:r>
              <a:rPr lang="en-US" sz="2200" dirty="0"/>
              <a:t>During portfolio planning, the product owner works with internal stakeholders to position the product correctly in the portfolio backlog and to determine when to start and end product development. </a:t>
            </a:r>
          </a:p>
          <a:p>
            <a:pPr marL="342900" indent="-342900">
              <a:lnSpc>
                <a:spcPct val="100000"/>
              </a:lnSpc>
              <a:spcBef>
                <a:spcPts val="400"/>
              </a:spcBef>
              <a:buFont typeface="Arial" panose="020B0604020202020204" pitchFamily="34" charset="0"/>
              <a:buChar char="•"/>
            </a:pPr>
            <a:r>
              <a:rPr lang="en-US" sz="2200" dirty="0"/>
              <a:t>During product planning, the product owner works with the stakeholders to envision the product. </a:t>
            </a:r>
          </a:p>
          <a:p>
            <a:pPr marL="342900" indent="-342900">
              <a:lnSpc>
                <a:spcPct val="100000"/>
              </a:lnSpc>
              <a:spcBef>
                <a:spcPts val="400"/>
              </a:spcBef>
              <a:buFont typeface="Arial" panose="020B0604020202020204" pitchFamily="34" charset="0"/>
              <a:buChar char="•"/>
            </a:pPr>
            <a:r>
              <a:rPr lang="en-US" sz="2200" dirty="0"/>
              <a:t>During release planning, the product owner works with the stakeholders and the team to define the content of the next release. </a:t>
            </a:r>
          </a:p>
          <a:p>
            <a:pPr marL="342900" indent="-342900">
              <a:lnSpc>
                <a:spcPct val="100000"/>
              </a:lnSpc>
              <a:spcBef>
                <a:spcPts val="400"/>
              </a:spcBef>
              <a:buFont typeface="Arial" panose="020B0604020202020204" pitchFamily="34" charset="0"/>
              <a:buChar char="•"/>
            </a:pPr>
            <a:r>
              <a:rPr lang="en-US" sz="2200" dirty="0"/>
              <a:t>During sprint planning, the product owner works with the development team to define a sprint goal and provides valuable input that enables the development team to select a set of product backlog items that the team can realistically deliver by the end of the sprint.</a:t>
            </a:r>
          </a:p>
          <a:p>
            <a:pPr marL="342900" indent="-342900">
              <a:lnSpc>
                <a:spcPct val="100000"/>
              </a:lnSpc>
              <a:spcBef>
                <a:spcPts val="400"/>
              </a:spcBef>
              <a:buFont typeface="Arial" panose="020B0604020202020204" pitchFamily="34" charset="0"/>
              <a:buChar char="•"/>
            </a:pPr>
            <a:endParaRPr lang="en-US" sz="2200" dirty="0"/>
          </a:p>
        </p:txBody>
      </p:sp>
      <p:sp>
        <p:nvSpPr>
          <p:cNvPr id="8" name="Title 2">
            <a:extLst>
              <a:ext uri="{FF2B5EF4-FFF2-40B4-BE49-F238E27FC236}">
                <a16:creationId xmlns:a16="http://schemas.microsoft.com/office/drawing/2014/main" id="{5C4A0293-46FF-294D-A491-6AD6123A969D}"/>
              </a:ext>
            </a:extLst>
          </p:cNvPr>
          <p:cNvSpPr txBox="1">
            <a:spLocks/>
          </p:cNvSpPr>
          <p:nvPr/>
        </p:nvSpPr>
        <p:spPr>
          <a:xfrm>
            <a:off x="3843338" y="314090"/>
            <a:ext cx="7100887" cy="485698"/>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a:t>Product Owner – Principal Responsibilities </a:t>
            </a:r>
            <a:endParaRPr lang="en-US" dirty="0"/>
          </a:p>
        </p:txBody>
      </p:sp>
    </p:spTree>
    <p:extLst>
      <p:ext uri="{BB962C8B-B14F-4D97-AF65-F5344CB8AC3E}">
        <p14:creationId xmlns:p14="http://schemas.microsoft.com/office/powerpoint/2010/main" val="1763031724"/>
      </p:ext>
    </p:extLst>
  </p:cSld>
  <p:clrMapOvr>
    <a:masterClrMapping/>
  </p:clrMapOvr>
</p:sld>
</file>

<file path=ppt/theme/theme1.xml><?xml version="1.0" encoding="utf-8"?>
<a:theme xmlns:a="http://schemas.openxmlformats.org/drawingml/2006/main" name="UB Powerpoint Template">
  <a:themeElements>
    <a:clrScheme name="Custom 2">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3BEB7424-46E2-F744-B1CF-A495BB96D6AD}" vid="{0CCFE892-11C1-114D-8F21-BA33A8898F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UB Powerpoint Template</Template>
  <TotalTime>29361</TotalTime>
  <Words>5412</Words>
  <Application>Microsoft Macintosh PowerPoint</Application>
  <PresentationFormat>Widescreen</PresentationFormat>
  <Paragraphs>359</Paragraphs>
  <Slides>54</Slides>
  <Notes>52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Georgia</vt:lpstr>
      <vt:lpstr>LucidaGrande</vt:lpstr>
      <vt:lpstr>Times</vt:lpstr>
      <vt:lpstr>UB Powerpoint Template</vt:lpstr>
      <vt:lpstr>MGS 425 (S1S) Management of it projects</vt:lpstr>
      <vt:lpstr>Agenda</vt:lpstr>
      <vt:lpstr>Product Owner</vt:lpstr>
      <vt:lpstr>Product Owner – Overview </vt:lpstr>
      <vt:lpstr>Product Owner – Overview </vt:lpstr>
      <vt:lpstr>Product Owner – Principal Responsibilities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Scrummaster</vt:lpstr>
      <vt:lpstr>ScrumMaster – Overview </vt:lpstr>
      <vt:lpstr>ScrumMaster – Overview </vt:lpstr>
      <vt:lpstr>ScrumMaster – Principal Responsibilities </vt:lpstr>
      <vt:lpstr>ScrumMaster – Principal Responsibilities </vt:lpstr>
      <vt:lpstr>ScrumMaster – Principal Responsibilities </vt:lpstr>
      <vt:lpstr>ScrumMaster – Principal Responsibilities </vt:lpstr>
      <vt:lpstr>ScrumMaster – Principal Responsibilities </vt:lpstr>
      <vt:lpstr>ScrumMaster – Principal Responsibilities </vt:lpstr>
      <vt:lpstr>ScrumMaster – Principal Responsibilities </vt:lpstr>
      <vt:lpstr>ScrumMaster – Characteristics and Skills</vt:lpstr>
      <vt:lpstr>ScrumMaster – Characteristics and Skills</vt:lpstr>
      <vt:lpstr>ScrumMaster – Characteristics and Skills</vt:lpstr>
      <vt:lpstr>ScrumMaster – Characteristics and Skills</vt:lpstr>
      <vt:lpstr>ScrumMaster – Characteristics and Skills</vt:lpstr>
      <vt:lpstr>ScrumMaster – Characteristics and Skills</vt:lpstr>
      <vt:lpstr>ScrumMaster – Characteristics and Skills</vt:lpstr>
      <vt:lpstr>ScrumMaster – A Day in the Life</vt:lpstr>
      <vt:lpstr>ScrumMaster – Fulfilling the Role</vt:lpstr>
      <vt:lpstr>ScrumMaster – Fulfilling the Role</vt:lpstr>
      <vt:lpstr>ScrumMaster – Fulfilling the Role</vt:lpstr>
      <vt:lpstr>ScrumMaster – Fulfilling the Role</vt:lpstr>
      <vt:lpstr>ScrumMaster – Fulfilling the Role</vt:lpstr>
      <vt:lpstr>ScrumMaster</vt:lpstr>
      <vt:lpstr>Sprints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MGS 425 (S1S) Management of it projects</dc:title>
  <dc:subject/>
  <dc:creator>Mark Hjalmarson</dc:creator>
  <cp:keywords/>
  <dc:description/>
  <cp:lastModifiedBy>Mark Hjalmarson</cp:lastModifiedBy>
  <cp:revision>300</cp:revision>
  <cp:lastPrinted>2016-07-18T17:32:49Z</cp:lastPrinted>
  <dcterms:created xsi:type="dcterms:W3CDTF">2020-01-06T00:15:48Z</dcterms:created>
  <dcterms:modified xsi:type="dcterms:W3CDTF">2021-03-02T01:21:02Z</dcterms:modified>
  <cp:category/>
</cp:coreProperties>
</file>